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257" r:id="rId3"/>
    <p:sldId id="258" r:id="rId4"/>
    <p:sldId id="259" r:id="rId5"/>
    <p:sldId id="256" r:id="rId6"/>
    <p:sldId id="261" r:id="rId7"/>
    <p:sldId id="262" r:id="rId8"/>
    <p:sldId id="263" r:id="rId9"/>
    <p:sldId id="264" r:id="rId10"/>
    <p:sldId id="265" r:id="rId11"/>
    <p:sldId id="266" r:id="rId12"/>
    <p:sldId id="267" r:id="rId13"/>
    <p:sldId id="268" r:id="rId14"/>
    <p:sldId id="269" r:id="rId15"/>
    <p:sldId id="270" r:id="rId16"/>
    <p:sldId id="274" r:id="rId17"/>
    <p:sldId id="275" r:id="rId18"/>
    <p:sldId id="276" r:id="rId19"/>
    <p:sldId id="335" r:id="rId20"/>
    <p:sldId id="315" r:id="rId21"/>
    <p:sldId id="316" r:id="rId22"/>
    <p:sldId id="317" r:id="rId23"/>
    <p:sldId id="318" r:id="rId24"/>
    <p:sldId id="319" r:id="rId25"/>
    <p:sldId id="320" r:id="rId26"/>
    <p:sldId id="321" r:id="rId27"/>
    <p:sldId id="322" r:id="rId28"/>
    <p:sldId id="323" r:id="rId29"/>
    <p:sldId id="324" r:id="rId30"/>
    <p:sldId id="326" r:id="rId31"/>
    <p:sldId id="327" r:id="rId32"/>
    <p:sldId id="328" r:id="rId33"/>
    <p:sldId id="329" r:id="rId34"/>
    <p:sldId id="330" r:id="rId35"/>
    <p:sldId id="295" r:id="rId36"/>
    <p:sldId id="296" r:id="rId37"/>
    <p:sldId id="297" r:id="rId38"/>
    <p:sldId id="298" r:id="rId39"/>
    <p:sldId id="299" r:id="rId40"/>
    <p:sldId id="300" r:id="rId41"/>
    <p:sldId id="301" r:id="rId42"/>
    <p:sldId id="302" r:id="rId43"/>
    <p:sldId id="303" r:id="rId44"/>
    <p:sldId id="304" r:id="rId45"/>
    <p:sldId id="305" r:id="rId46"/>
    <p:sldId id="333" r:id="rId47"/>
    <p:sldId id="306" r:id="rId48"/>
    <p:sldId id="307" r:id="rId49"/>
    <p:sldId id="308" r:id="rId50"/>
    <p:sldId id="309" r:id="rId51"/>
    <p:sldId id="310" r:id="rId52"/>
    <p:sldId id="334" r:id="rId53"/>
    <p:sldId id="311" r:id="rId54"/>
    <p:sldId id="312" r:id="rId55"/>
    <p:sldId id="313" r:id="rId56"/>
    <p:sldId id="332" r:id="rId57"/>
    <p:sldId id="33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F42"/>
    <a:srgbClr val="7FC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76755" autoAdjust="0"/>
  </p:normalViewPr>
  <p:slideViewPr>
    <p:cSldViewPr snapToGrid="0">
      <p:cViewPr>
        <p:scale>
          <a:sx n="75" d="100"/>
          <a:sy n="75" d="100"/>
        </p:scale>
        <p:origin x="-183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EE73F-CF4C-4834-A3DB-510FE70532DF}" type="datetimeFigureOut">
              <a:rPr lang="en-GB" smtClean="0"/>
              <a:t>30/09/2021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E7EBE-8198-4981-A9FD-99760C299C2A}" type="slidenum">
              <a:rPr lang="en-GB" smtClean="0"/>
              <a:t>‹#›</a:t>
            </a:fld>
            <a:endParaRPr lang="en-GB"/>
          </a:p>
        </p:txBody>
      </p:sp>
    </p:spTree>
    <p:extLst>
      <p:ext uri="{BB962C8B-B14F-4D97-AF65-F5344CB8AC3E}">
        <p14:creationId xmlns:p14="http://schemas.microsoft.com/office/powerpoint/2010/main" val="404944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a:p>
            <a:pPr eaLnBrk="1" hangingPunct="1">
              <a:spcBef>
                <a:spcPct val="0"/>
              </a:spcBef>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735E7EBE-8198-4981-A9FD-99760C299C2A}" type="slidenum">
              <a:rPr lang="en-GB" smtClean="0"/>
              <a:t>4</a:t>
            </a:fld>
            <a:endParaRPr lang="en-GB"/>
          </a:p>
        </p:txBody>
      </p:sp>
    </p:spTree>
    <p:extLst>
      <p:ext uri="{BB962C8B-B14F-4D97-AF65-F5344CB8AC3E}">
        <p14:creationId xmlns:p14="http://schemas.microsoft.com/office/powerpoint/2010/main" val="321128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14</a:t>
            </a:fld>
            <a:endParaRPr lang="en-GB"/>
          </a:p>
        </p:txBody>
      </p:sp>
    </p:spTree>
    <p:extLst>
      <p:ext uri="{BB962C8B-B14F-4D97-AF65-F5344CB8AC3E}">
        <p14:creationId xmlns:p14="http://schemas.microsoft.com/office/powerpoint/2010/main" val="31965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15</a:t>
            </a:fld>
            <a:endParaRPr lang="en-GB"/>
          </a:p>
        </p:txBody>
      </p:sp>
    </p:spTree>
    <p:extLst>
      <p:ext uri="{BB962C8B-B14F-4D97-AF65-F5344CB8AC3E}">
        <p14:creationId xmlns:p14="http://schemas.microsoft.com/office/powerpoint/2010/main" val="234787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16</a:t>
            </a:fld>
            <a:endParaRPr lang="en-GB"/>
          </a:p>
        </p:txBody>
      </p:sp>
    </p:spTree>
    <p:extLst>
      <p:ext uri="{BB962C8B-B14F-4D97-AF65-F5344CB8AC3E}">
        <p14:creationId xmlns:p14="http://schemas.microsoft.com/office/powerpoint/2010/main" val="125294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17</a:t>
            </a:fld>
            <a:endParaRPr lang="en-GB"/>
          </a:p>
        </p:txBody>
      </p:sp>
    </p:spTree>
    <p:extLst>
      <p:ext uri="{BB962C8B-B14F-4D97-AF65-F5344CB8AC3E}">
        <p14:creationId xmlns:p14="http://schemas.microsoft.com/office/powerpoint/2010/main" val="57654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 of ‘stepping  up’ steps</a:t>
            </a:r>
            <a:endParaRPr lang="en-GB" dirty="0"/>
          </a:p>
        </p:txBody>
      </p:sp>
      <p:sp>
        <p:nvSpPr>
          <p:cNvPr id="4" name="Slide Number Placeholder 3"/>
          <p:cNvSpPr>
            <a:spLocks noGrp="1"/>
          </p:cNvSpPr>
          <p:nvPr>
            <p:ph type="sldNum" sz="quarter" idx="10"/>
          </p:nvPr>
        </p:nvSpPr>
        <p:spPr/>
        <p:txBody>
          <a:bodyPr/>
          <a:lstStyle/>
          <a:p>
            <a:fld id="{4962FD9A-8412-C34E-A127-216D284E023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5224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could list some of the stresses</a:t>
            </a:r>
            <a:r>
              <a:rPr lang="en-US" baseline="0" dirty="0" smtClean="0"/>
              <a:t> that are current in their context, for example if mock examinations are coming up or certain deadlines etc. Staff may also consider wider stresses in their context, for example sporting competitions or theatre productions. </a:t>
            </a:r>
            <a:endParaRPr lang="en-US" dirty="0"/>
          </a:p>
        </p:txBody>
      </p:sp>
      <p:sp>
        <p:nvSpPr>
          <p:cNvPr id="4" name="Slide Number Placeholder 3"/>
          <p:cNvSpPr>
            <a:spLocks noGrp="1"/>
          </p:cNvSpPr>
          <p:nvPr>
            <p:ph type="sldNum" sz="quarter" idx="10"/>
          </p:nvPr>
        </p:nvSpPr>
        <p:spPr/>
        <p:txBody>
          <a:bodyPr/>
          <a:lstStyle/>
          <a:p>
            <a:fld id="{D89A2300-28B6-A947-BE44-452C31FF51D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3897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A2300-28B6-A947-BE44-452C31FF51D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83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A2300-28B6-A947-BE44-452C31FF51D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07998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Staff could share with students an</a:t>
            </a:r>
            <a:r>
              <a:rPr lang="en-US" baseline="0" dirty="0" smtClean="0"/>
              <a:t> anecdote of a time that stress became too much for them and how this affected them. </a:t>
            </a:r>
            <a:endParaRPr lang="en-US" dirty="0"/>
          </a:p>
        </p:txBody>
      </p:sp>
      <p:sp>
        <p:nvSpPr>
          <p:cNvPr id="4" name="Slide Number Placeholder 3"/>
          <p:cNvSpPr>
            <a:spLocks noGrp="1"/>
          </p:cNvSpPr>
          <p:nvPr>
            <p:ph type="sldNum" sz="quarter" idx="10"/>
          </p:nvPr>
        </p:nvSpPr>
        <p:spPr/>
        <p:txBody>
          <a:bodyPr/>
          <a:lstStyle/>
          <a:p>
            <a:fld id="{D89A2300-28B6-A947-BE44-452C31FF51D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1096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TWO minutes of the task you are putting off</a:t>
            </a:r>
          </a:p>
          <a:p>
            <a:r>
              <a:rPr lang="en-GB" dirty="0" smtClean="0"/>
              <a:t>That’s all just two minutes – use a timer if you like</a:t>
            </a:r>
          </a:p>
          <a:p>
            <a:r>
              <a:rPr lang="en-GB" dirty="0" smtClean="0"/>
              <a:t>Why does it work?</a:t>
            </a:r>
          </a:p>
          <a:p>
            <a:r>
              <a:rPr lang="en-GB" dirty="0" smtClean="0"/>
              <a:t>The brain hates incomplete tasks</a:t>
            </a:r>
          </a:p>
          <a:p>
            <a:r>
              <a:rPr lang="en-GB" smtClean="0"/>
              <a:t>So once you start something for two minutes, you’ll often find yourself happily continuing with it until it’s done!</a:t>
            </a:r>
          </a:p>
          <a:p>
            <a:endParaRPr lang="en-GB"/>
          </a:p>
        </p:txBody>
      </p:sp>
      <p:sp>
        <p:nvSpPr>
          <p:cNvPr id="4" name="Slide Number Placeholder 3"/>
          <p:cNvSpPr>
            <a:spLocks noGrp="1"/>
          </p:cNvSpPr>
          <p:nvPr>
            <p:ph type="sldNum" sz="quarter" idx="10"/>
          </p:nvPr>
        </p:nvSpPr>
        <p:spPr/>
        <p:txBody>
          <a:bodyPr/>
          <a:lstStyle/>
          <a:p>
            <a:fld id="{4962FD9A-8412-C34E-A127-216D284E023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910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6</a:t>
            </a:fld>
            <a:endParaRPr lang="en-GB"/>
          </a:p>
        </p:txBody>
      </p:sp>
    </p:spTree>
    <p:extLst>
      <p:ext uri="{BB962C8B-B14F-4D97-AF65-F5344CB8AC3E}">
        <p14:creationId xmlns:p14="http://schemas.microsoft.com/office/powerpoint/2010/main" val="204946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2FD9A-8412-C34E-A127-216D284E023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97264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35</a:t>
            </a:fld>
            <a:endParaRPr lang="en-GB"/>
          </a:p>
        </p:txBody>
      </p:sp>
    </p:spTree>
    <p:extLst>
      <p:ext uri="{BB962C8B-B14F-4D97-AF65-F5344CB8AC3E}">
        <p14:creationId xmlns:p14="http://schemas.microsoft.com/office/powerpoint/2010/main" val="3768461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36</a:t>
            </a:fld>
            <a:endParaRPr lang="en-GB"/>
          </a:p>
        </p:txBody>
      </p:sp>
    </p:spTree>
    <p:extLst>
      <p:ext uri="{BB962C8B-B14F-4D97-AF65-F5344CB8AC3E}">
        <p14:creationId xmlns:p14="http://schemas.microsoft.com/office/powerpoint/2010/main" val="419357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37</a:t>
            </a:fld>
            <a:endParaRPr lang="en-GB"/>
          </a:p>
        </p:txBody>
      </p:sp>
    </p:spTree>
    <p:extLst>
      <p:ext uri="{BB962C8B-B14F-4D97-AF65-F5344CB8AC3E}">
        <p14:creationId xmlns:p14="http://schemas.microsoft.com/office/powerpoint/2010/main" val="378304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38</a:t>
            </a:fld>
            <a:endParaRPr lang="en-GB"/>
          </a:p>
        </p:txBody>
      </p:sp>
    </p:spTree>
    <p:extLst>
      <p:ext uri="{BB962C8B-B14F-4D97-AF65-F5344CB8AC3E}">
        <p14:creationId xmlns:p14="http://schemas.microsoft.com/office/powerpoint/2010/main" val="1537482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39</a:t>
            </a:fld>
            <a:endParaRPr lang="en-GB"/>
          </a:p>
        </p:txBody>
      </p:sp>
    </p:spTree>
    <p:extLst>
      <p:ext uri="{BB962C8B-B14F-4D97-AF65-F5344CB8AC3E}">
        <p14:creationId xmlns:p14="http://schemas.microsoft.com/office/powerpoint/2010/main" val="68280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40</a:t>
            </a:fld>
            <a:endParaRPr lang="en-GB"/>
          </a:p>
        </p:txBody>
      </p:sp>
    </p:spTree>
    <p:extLst>
      <p:ext uri="{BB962C8B-B14F-4D97-AF65-F5344CB8AC3E}">
        <p14:creationId xmlns:p14="http://schemas.microsoft.com/office/powerpoint/2010/main" val="3305721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41</a:t>
            </a:fld>
            <a:endParaRPr lang="en-GB"/>
          </a:p>
        </p:txBody>
      </p:sp>
    </p:spTree>
    <p:extLst>
      <p:ext uri="{BB962C8B-B14F-4D97-AF65-F5344CB8AC3E}">
        <p14:creationId xmlns:p14="http://schemas.microsoft.com/office/powerpoint/2010/main" val="685226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42</a:t>
            </a:fld>
            <a:endParaRPr lang="en-GB"/>
          </a:p>
        </p:txBody>
      </p:sp>
    </p:spTree>
    <p:extLst>
      <p:ext uri="{BB962C8B-B14F-4D97-AF65-F5344CB8AC3E}">
        <p14:creationId xmlns:p14="http://schemas.microsoft.com/office/powerpoint/2010/main" val="184960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43</a:t>
            </a:fld>
            <a:endParaRPr lang="en-GB"/>
          </a:p>
        </p:txBody>
      </p:sp>
    </p:spTree>
    <p:extLst>
      <p:ext uri="{BB962C8B-B14F-4D97-AF65-F5344CB8AC3E}">
        <p14:creationId xmlns:p14="http://schemas.microsoft.com/office/powerpoint/2010/main" val="218036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7</a:t>
            </a:fld>
            <a:endParaRPr lang="en-GB"/>
          </a:p>
        </p:txBody>
      </p:sp>
    </p:spTree>
    <p:extLst>
      <p:ext uri="{BB962C8B-B14F-4D97-AF65-F5344CB8AC3E}">
        <p14:creationId xmlns:p14="http://schemas.microsoft.com/office/powerpoint/2010/main" val="1948392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44</a:t>
            </a:fld>
            <a:endParaRPr lang="en-GB"/>
          </a:p>
        </p:txBody>
      </p:sp>
    </p:spTree>
    <p:extLst>
      <p:ext uri="{BB962C8B-B14F-4D97-AF65-F5344CB8AC3E}">
        <p14:creationId xmlns:p14="http://schemas.microsoft.com/office/powerpoint/2010/main" val="4074979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45</a:t>
            </a:fld>
            <a:endParaRPr lang="en-GB"/>
          </a:p>
        </p:txBody>
      </p:sp>
    </p:spTree>
    <p:extLst>
      <p:ext uri="{BB962C8B-B14F-4D97-AF65-F5344CB8AC3E}">
        <p14:creationId xmlns:p14="http://schemas.microsoft.com/office/powerpoint/2010/main" val="218036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46</a:t>
            </a:fld>
            <a:endParaRPr lang="en-GB"/>
          </a:p>
        </p:txBody>
      </p:sp>
    </p:spTree>
    <p:extLst>
      <p:ext uri="{BB962C8B-B14F-4D97-AF65-F5344CB8AC3E}">
        <p14:creationId xmlns:p14="http://schemas.microsoft.com/office/powerpoint/2010/main" val="3687432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47</a:t>
            </a:fld>
            <a:endParaRPr lang="en-GB"/>
          </a:p>
        </p:txBody>
      </p:sp>
    </p:spTree>
    <p:extLst>
      <p:ext uri="{BB962C8B-B14F-4D97-AF65-F5344CB8AC3E}">
        <p14:creationId xmlns:p14="http://schemas.microsoft.com/office/powerpoint/2010/main" val="314274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48</a:t>
            </a:fld>
            <a:endParaRPr lang="en-GB"/>
          </a:p>
        </p:txBody>
      </p:sp>
    </p:spTree>
    <p:extLst>
      <p:ext uri="{BB962C8B-B14F-4D97-AF65-F5344CB8AC3E}">
        <p14:creationId xmlns:p14="http://schemas.microsoft.com/office/powerpoint/2010/main" val="891681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49</a:t>
            </a:fld>
            <a:endParaRPr lang="en-GB"/>
          </a:p>
        </p:txBody>
      </p:sp>
    </p:spTree>
    <p:extLst>
      <p:ext uri="{BB962C8B-B14F-4D97-AF65-F5344CB8AC3E}">
        <p14:creationId xmlns:p14="http://schemas.microsoft.com/office/powerpoint/2010/main" val="4077272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50</a:t>
            </a:fld>
            <a:endParaRPr lang="en-GB"/>
          </a:p>
        </p:txBody>
      </p:sp>
    </p:spTree>
    <p:extLst>
      <p:ext uri="{BB962C8B-B14F-4D97-AF65-F5344CB8AC3E}">
        <p14:creationId xmlns:p14="http://schemas.microsoft.com/office/powerpoint/2010/main" val="802566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51</a:t>
            </a:fld>
            <a:endParaRPr lang="en-GB"/>
          </a:p>
        </p:txBody>
      </p:sp>
    </p:spTree>
    <p:extLst>
      <p:ext uri="{BB962C8B-B14F-4D97-AF65-F5344CB8AC3E}">
        <p14:creationId xmlns:p14="http://schemas.microsoft.com/office/powerpoint/2010/main" val="802566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53</a:t>
            </a:fld>
            <a:endParaRPr lang="en-GB"/>
          </a:p>
        </p:txBody>
      </p:sp>
    </p:spTree>
    <p:extLst>
      <p:ext uri="{BB962C8B-B14F-4D97-AF65-F5344CB8AC3E}">
        <p14:creationId xmlns:p14="http://schemas.microsoft.com/office/powerpoint/2010/main" val="3569506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54</a:t>
            </a:fld>
            <a:endParaRPr lang="en-GB"/>
          </a:p>
        </p:txBody>
      </p:sp>
    </p:spTree>
    <p:extLst>
      <p:ext uri="{BB962C8B-B14F-4D97-AF65-F5344CB8AC3E}">
        <p14:creationId xmlns:p14="http://schemas.microsoft.com/office/powerpoint/2010/main" val="174385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8</a:t>
            </a:fld>
            <a:endParaRPr lang="en-GB"/>
          </a:p>
        </p:txBody>
      </p:sp>
    </p:spTree>
    <p:extLst>
      <p:ext uri="{BB962C8B-B14F-4D97-AF65-F5344CB8AC3E}">
        <p14:creationId xmlns:p14="http://schemas.microsoft.com/office/powerpoint/2010/main" val="2423242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55</a:t>
            </a:fld>
            <a:endParaRPr lang="en-GB"/>
          </a:p>
        </p:txBody>
      </p:sp>
    </p:spTree>
    <p:extLst>
      <p:ext uri="{BB962C8B-B14F-4D97-AF65-F5344CB8AC3E}">
        <p14:creationId xmlns:p14="http://schemas.microsoft.com/office/powerpoint/2010/main" val="174385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9</a:t>
            </a:fld>
            <a:endParaRPr lang="en-GB"/>
          </a:p>
        </p:txBody>
      </p:sp>
    </p:spTree>
    <p:extLst>
      <p:ext uri="{BB962C8B-B14F-4D97-AF65-F5344CB8AC3E}">
        <p14:creationId xmlns:p14="http://schemas.microsoft.com/office/powerpoint/2010/main" val="311759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10</a:t>
            </a:fld>
            <a:endParaRPr lang="en-GB"/>
          </a:p>
        </p:txBody>
      </p:sp>
    </p:spTree>
    <p:extLst>
      <p:ext uri="{BB962C8B-B14F-4D97-AF65-F5344CB8AC3E}">
        <p14:creationId xmlns:p14="http://schemas.microsoft.com/office/powerpoint/2010/main" val="128971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11</a:t>
            </a:fld>
            <a:endParaRPr lang="en-GB"/>
          </a:p>
        </p:txBody>
      </p:sp>
    </p:spTree>
    <p:extLst>
      <p:ext uri="{BB962C8B-B14F-4D97-AF65-F5344CB8AC3E}">
        <p14:creationId xmlns:p14="http://schemas.microsoft.com/office/powerpoint/2010/main" val="65733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12</a:t>
            </a:fld>
            <a:endParaRPr lang="en-GB"/>
          </a:p>
        </p:txBody>
      </p:sp>
    </p:spTree>
    <p:extLst>
      <p:ext uri="{BB962C8B-B14F-4D97-AF65-F5344CB8AC3E}">
        <p14:creationId xmlns:p14="http://schemas.microsoft.com/office/powerpoint/2010/main" val="82593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735E7EBE-8198-4981-A9FD-99760C299C2A}" type="slidenum">
              <a:rPr lang="en-GB" smtClean="0"/>
              <a:t>13</a:t>
            </a:fld>
            <a:endParaRPr lang="en-GB"/>
          </a:p>
        </p:txBody>
      </p:sp>
    </p:spTree>
    <p:extLst>
      <p:ext uri="{BB962C8B-B14F-4D97-AF65-F5344CB8AC3E}">
        <p14:creationId xmlns:p14="http://schemas.microsoft.com/office/powerpoint/2010/main" val="111285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10EEE-BA8C-4189-82CF-41AE718997F0}"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85725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10EEE-BA8C-4189-82CF-41AE718997F0}"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08476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10EEE-BA8C-4189-82CF-41AE718997F0}"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93925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3181BADB-9BA9-476D-BE30-C6A53D5D94CE}"/>
              </a:ext>
            </a:extLst>
          </p:cNvPr>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2990778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62450-5440-4D4A-8B43-7257D561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C29682D-6F63-461E-B8C5-2BF49A2AC8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23B7C37-429A-4CBD-924E-3F8A38FB6F1A}"/>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30289FE-4753-4346-BC44-49E19E22A4E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38C79E3-4B16-4BB0-AE82-02CC5D92092A}"/>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737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8DEF5-7284-4857-AA06-E3237420B9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1309A42-7981-4A14-B3DF-13F66E8D26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142D8FC-CAAA-402E-B1D5-D22E9F378442}"/>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52CD187-DEF4-416B-8D60-44A6ECFA274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25E73E02-2D02-4459-AFBC-1E5F5D34B629}"/>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60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A21B-BBBA-43F3-AD64-2B3BFB1E83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33C5322-B0CF-4434-A852-6EFE24EA075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E51928A-1246-4445-BB72-826B5BA8995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B51BD15-92D9-4E2B-80F7-3D48AB729D94}"/>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B25397E6-74C3-4DEA-8102-A56BC435B91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1B585C0-91E3-46A8-9514-56E547453D0C}"/>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87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7D423-4EE0-46EA-B3A0-A8845F92691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9158914-025E-4EDD-9736-3E6B85E26A5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8FEDA11F-767E-4D45-97C2-D5715CB8293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F39B748-2893-490D-895E-DCB1EFCEDF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C4DF294-327D-4750-BF23-D36B2B5C4C9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33E04BB-3E71-43FB-AB29-AA984F149CDC}"/>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438A5F7B-7306-4156-B2A9-530697CFE296}"/>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9D991C2E-6592-4775-99E2-5A9CCFBEBBC4}"/>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819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57D20-5C40-416B-A74B-F36ACC6225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2CA0D80-C8FB-4596-B5E1-43741C030723}"/>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373BB80E-B2F6-4A11-9669-3F729C689415}"/>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BF683770-5C66-4AF7-A24A-57542AFD2726}"/>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6696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0AA07B-7AD7-4D89-927A-DACF5B018B51}"/>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C869E9F0-B89C-4363-90C5-3BB9FC0948F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192C8AF9-037D-44ED-B4BF-E18AC8861089}"/>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261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82B5F-DD71-4291-B0AC-B0D01C7B94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509B788-D533-458F-9AA2-D3BB49C38F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04A5108-360F-471C-A7E8-B4949B5EEA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5AE07EA-9F21-41FD-9008-4AA7B835B598}"/>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B9A2A0D-BF70-4E5D-B7EF-A6FC25E242F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6F1FE426-4A56-429D-896A-AE377DEC2D20}"/>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338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10EEE-BA8C-4189-82CF-41AE718997F0}"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27253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3B24F-B137-4F14-BCE7-84FAB8F59A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3DE3755-0A56-43C6-A8B2-27DAADD149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xmlns="" id="{BE47798E-A94C-45E1-A327-FC1B4C2C16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ADCE813-73F1-4ABF-8290-698C1CC3F253}"/>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3C73382-D0B8-473F-B65A-C6D467558D0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C9297323-B7D6-435F-BFB2-774FECA12BE3}"/>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223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368AE-9853-4C13-8B15-F47FD030E4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0C9F4E9-70EE-4091-A82C-84D9FE61BD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E89D3E8-AE64-44D6-BAC3-A7D001BCE452}"/>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2FEDCD3F-A2F0-403F-88BE-4A5EA858DB4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2D4E2E7-C8ED-4F34-A221-0ECE29D09D4C}"/>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98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F5265B2-E9B6-4B84-B7AC-544CABA689B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487B4B9-F64F-4B8F-AF33-CA6AE7C5E8F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900468D-9F09-444A-8752-31B4B035E84D}"/>
              </a:ext>
            </a:extLst>
          </p:cNvPr>
          <p:cNvSpPr>
            <a:spLocks noGrp="1"/>
          </p:cNvSpPr>
          <p:nvPr>
            <p:ph type="dt" sz="half" idx="10"/>
          </p:nvPr>
        </p:nvSpPr>
        <p:spPr/>
        <p:txBody>
          <a:body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09D2CBD-9C87-439E-96F5-A8DAEE943E1C}"/>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CD9A7066-B327-478C-9970-21208B2286C7}"/>
              </a:ext>
            </a:extLst>
          </p:cNvPr>
          <p:cNvSpPr>
            <a:spLocks noGrp="1"/>
          </p:cNvSpPr>
          <p:nvPr>
            <p:ph type="sldNum" sz="quarter" idx="12"/>
          </p:nvPr>
        </p:nvSpPr>
        <p:spPr/>
        <p:txBody>
          <a:body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471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10EEE-BA8C-4189-82CF-41AE718997F0}"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50148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F10EEE-BA8C-4189-82CF-41AE718997F0}"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04250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F10EEE-BA8C-4189-82CF-41AE718997F0}"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185130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10EEE-BA8C-4189-82CF-41AE718997F0}"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272615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0EEE-BA8C-4189-82CF-41AE718997F0}"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18526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EEE-BA8C-4189-82CF-41AE718997F0}"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197389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0EEE-BA8C-4189-82CF-41AE718997F0}"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3C9ED-1017-4095-AD31-A9099E61DA49}" type="slidenum">
              <a:rPr lang="en-GB" smtClean="0"/>
              <a:t>‹#›</a:t>
            </a:fld>
            <a:endParaRPr lang="en-GB"/>
          </a:p>
        </p:txBody>
      </p:sp>
    </p:spTree>
    <p:extLst>
      <p:ext uri="{BB962C8B-B14F-4D97-AF65-F5344CB8AC3E}">
        <p14:creationId xmlns:p14="http://schemas.microsoft.com/office/powerpoint/2010/main" val="31299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0EEE-BA8C-4189-82CF-41AE718997F0}" type="datetimeFigureOut">
              <a:rPr lang="en-GB" smtClean="0"/>
              <a:t>30/09/2021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3C9ED-1017-4095-AD31-A9099E61DA49}" type="slidenum">
              <a:rPr lang="en-GB" smtClean="0"/>
              <a:t>‹#›</a:t>
            </a:fld>
            <a:endParaRPr lang="en-GB"/>
          </a:p>
        </p:txBody>
      </p:sp>
    </p:spTree>
    <p:extLst>
      <p:ext uri="{BB962C8B-B14F-4D97-AF65-F5344CB8AC3E}">
        <p14:creationId xmlns:p14="http://schemas.microsoft.com/office/powerpoint/2010/main" val="776146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BD98E3-2915-4C67-B9C7-4CC29194E6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EA6E664-A6AB-498A-8509-416CAF3160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9E1EA4-F9D5-4EFA-B079-7899D1A3C6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396059-D371-411C-9678-05D5A08A3129}" type="datetimeFigureOut">
              <a:rPr lang="en-GB" smtClean="0">
                <a:solidFill>
                  <a:prstClr val="black">
                    <a:tint val="75000"/>
                  </a:prstClr>
                </a:solidFill>
              </a:rPr>
              <a:pPr/>
              <a:t>30/09/2021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472F35A-101F-461B-8F37-80D5B0100FD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CD44B95-1DAD-41A4-AFB7-EFC7825707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02010D-E2E9-441A-8F1F-12E1368BD3D3}" type="slidenum">
              <a:rPr lang="en-GB" smtClean="0">
                <a:solidFill>
                  <a:prstClr val="black">
                    <a:tint val="75000"/>
                  </a:prstClr>
                </a:solidFill>
              </a:rPr>
              <a:pPr/>
              <a:t>‹#›</a:t>
            </a:fld>
            <a:endParaRPr lang="en-GB">
              <a:solidFill>
                <a:prstClr val="black">
                  <a:tint val="75000"/>
                </a:prstClr>
              </a:solidFill>
            </a:endParaRPr>
          </a:p>
        </p:txBody>
      </p:sp>
      <p:pic>
        <p:nvPicPr>
          <p:cNvPr id="11" name="Picture 10">
            <a:extLst>
              <a:ext uri="{FF2B5EF4-FFF2-40B4-BE49-F238E27FC236}">
                <a16:creationId xmlns:a16="http://schemas.microsoft.com/office/drawing/2014/main" xmlns="" id="{3B3194F0-62D0-48C8-9D2B-239ACD68A1F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0635" t="19487" r="10966" b="19744"/>
          <a:stretch/>
        </p:blipFill>
        <p:spPr>
          <a:xfrm>
            <a:off x="7637792" y="5480563"/>
            <a:ext cx="1457325" cy="1064774"/>
          </a:xfrm>
          <a:prstGeom prst="rect">
            <a:avLst/>
          </a:prstGeom>
        </p:spPr>
      </p:pic>
      <p:sp>
        <p:nvSpPr>
          <p:cNvPr id="13" name="Rectangle 12">
            <a:extLst>
              <a:ext uri="{FF2B5EF4-FFF2-40B4-BE49-F238E27FC236}">
                <a16:creationId xmlns:a16="http://schemas.microsoft.com/office/drawing/2014/main" xmlns="" id="{3DFA4AA4-1833-49A4-8BB8-0768A1A6A967}"/>
              </a:ext>
            </a:extLst>
          </p:cNvPr>
          <p:cNvSpPr/>
          <p:nvPr userDrawn="1"/>
        </p:nvSpPr>
        <p:spPr>
          <a:xfrm>
            <a:off x="0" y="6608618"/>
            <a:ext cx="9144000" cy="249382"/>
          </a:xfrm>
          <a:prstGeom prst="rect">
            <a:avLst/>
          </a:prstGeom>
          <a:solidFill>
            <a:srgbClr val="D1A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87730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r="-1171"/>
          <a:stretch/>
        </p:blipFill>
        <p:spPr>
          <a:xfrm>
            <a:off x="-8238" y="0"/>
            <a:ext cx="9152238" cy="6858000"/>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77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2800" b="1" dirty="0">
                <a:solidFill>
                  <a:srgbClr val="CE0F42"/>
                </a:solidFill>
                <a:effectLst>
                  <a:outerShdw blurRad="38100" dist="38100" dir="2700000" algn="tl">
                    <a:srgbClr val="000000">
                      <a:alpha val="43137"/>
                    </a:srgbClr>
                  </a:outerShdw>
                </a:effectLst>
              </a:rPr>
              <a:t>Read each sentence below and decide how much you agree with it – there are no right or wrong answers</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1494" y="1572858"/>
            <a:ext cx="6712771" cy="3970318"/>
          </a:xfrm>
          <a:prstGeom prst="rect">
            <a:avLst/>
          </a:prstGeom>
          <a:noFill/>
        </p:spPr>
        <p:txBody>
          <a:bodyPr wrap="square" rtlCol="0">
            <a:spAutoFit/>
          </a:bodyPr>
          <a:lstStyle/>
          <a:p>
            <a:pPr marL="91440" indent="-91440" fontAlgn="auto">
              <a:defRPr/>
            </a:pPr>
            <a:r>
              <a:rPr lang="en-GB" altLang="en-US" sz="2800" b="1" dirty="0">
                <a:solidFill>
                  <a:srgbClr val="CE0F42"/>
                </a:solidFill>
              </a:rPr>
              <a:t>1) You have a certain amount of ability, and you really can’t do much to change it</a:t>
            </a:r>
          </a:p>
          <a:p>
            <a:pPr marL="91440" indent="-91440" fontAlgn="auto">
              <a:buFont typeface="Wingdings" panose="05000000000000000000" pitchFamily="2" charset="2"/>
              <a:buNone/>
              <a:defRPr/>
            </a:pPr>
            <a:endParaRPr lang="en-GB" altLang="en-US" sz="2800" b="1" dirty="0">
              <a:solidFill>
                <a:srgbClr val="CE0F42"/>
              </a:solidFill>
            </a:endParaRPr>
          </a:p>
          <a:p>
            <a:pPr marL="91440" indent="-91440" fontAlgn="auto">
              <a:defRPr/>
            </a:pPr>
            <a:r>
              <a:rPr lang="en-GB" altLang="en-US" sz="2800" dirty="0">
                <a:solidFill>
                  <a:srgbClr val="CE0F42"/>
                </a:solidFill>
              </a:rPr>
              <a:t>1 – Strongly agree</a:t>
            </a:r>
          </a:p>
          <a:p>
            <a:pPr marL="91440" indent="-91440" fontAlgn="auto">
              <a:defRPr/>
            </a:pPr>
            <a:r>
              <a:rPr lang="en-GB" altLang="en-US" sz="2800" dirty="0">
                <a:solidFill>
                  <a:srgbClr val="CE0F42"/>
                </a:solidFill>
              </a:rPr>
              <a:t>2 – Agree</a:t>
            </a:r>
          </a:p>
          <a:p>
            <a:pPr marL="91440" indent="-91440" fontAlgn="auto">
              <a:defRPr/>
            </a:pPr>
            <a:r>
              <a:rPr lang="en-GB" altLang="en-US" sz="2800" dirty="0">
                <a:solidFill>
                  <a:srgbClr val="CE0F42"/>
                </a:solidFill>
              </a:rPr>
              <a:t>3 – Mostly agree</a:t>
            </a:r>
          </a:p>
          <a:p>
            <a:pPr marL="91440" indent="-91440" fontAlgn="auto">
              <a:defRPr/>
            </a:pPr>
            <a:r>
              <a:rPr lang="en-GB" altLang="en-US" sz="2800" dirty="0">
                <a:solidFill>
                  <a:srgbClr val="CE0F42"/>
                </a:solidFill>
              </a:rPr>
              <a:t>4 – Mostly disagree</a:t>
            </a:r>
          </a:p>
          <a:p>
            <a:pPr marL="91440" indent="-91440" fontAlgn="auto">
              <a:defRPr/>
            </a:pPr>
            <a:r>
              <a:rPr lang="en-GB" altLang="en-US" sz="2800" dirty="0">
                <a:solidFill>
                  <a:srgbClr val="CE0F42"/>
                </a:solidFill>
              </a:rPr>
              <a:t>5 – Disagree</a:t>
            </a:r>
          </a:p>
          <a:p>
            <a:pPr marL="91440" indent="-91440" fontAlgn="auto">
              <a:defRPr/>
            </a:pPr>
            <a:r>
              <a:rPr lang="en-GB" altLang="en-US" sz="2800" dirty="0">
                <a:solidFill>
                  <a:srgbClr val="CE0F42"/>
                </a:solidFill>
              </a:rPr>
              <a:t>6 – Strongly </a:t>
            </a:r>
            <a:r>
              <a:rPr lang="en-GB" altLang="en-US" sz="2800" dirty="0" smtClean="0">
                <a:solidFill>
                  <a:srgbClr val="CE0F42"/>
                </a:solidFill>
              </a:rPr>
              <a:t>Disagree</a:t>
            </a:r>
            <a:endParaRPr lang="en-GB" altLang="en-US" sz="2800" dirty="0">
              <a:solidFill>
                <a:srgbClr val="CE0F42"/>
              </a:solidFill>
            </a:endParaRPr>
          </a:p>
        </p:txBody>
      </p:sp>
    </p:spTree>
    <p:extLst>
      <p:ext uri="{BB962C8B-B14F-4D97-AF65-F5344CB8AC3E}">
        <p14:creationId xmlns:p14="http://schemas.microsoft.com/office/powerpoint/2010/main" val="3116959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2800" b="1" dirty="0">
                <a:solidFill>
                  <a:srgbClr val="CE0F42"/>
                </a:solidFill>
                <a:effectLst>
                  <a:outerShdw blurRad="38100" dist="38100" dir="2700000" algn="tl">
                    <a:srgbClr val="000000">
                      <a:alpha val="43137"/>
                    </a:srgbClr>
                  </a:outerShdw>
                </a:effectLst>
              </a:rPr>
              <a:t>Read each sentence below and decide how much you agree with it – there are no right or wrong answers</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1494" y="1572858"/>
            <a:ext cx="6712771" cy="3970318"/>
          </a:xfrm>
          <a:prstGeom prst="rect">
            <a:avLst/>
          </a:prstGeom>
          <a:noFill/>
        </p:spPr>
        <p:txBody>
          <a:bodyPr wrap="square" rtlCol="0">
            <a:spAutoFit/>
          </a:bodyPr>
          <a:lstStyle/>
          <a:p>
            <a:pPr marL="91440" indent="-91440" fontAlgn="auto">
              <a:defRPr/>
            </a:pPr>
            <a:r>
              <a:rPr lang="en-GB" altLang="en-US" sz="2800" b="1" dirty="0">
                <a:solidFill>
                  <a:srgbClr val="CE0F42"/>
                </a:solidFill>
              </a:rPr>
              <a:t>2) Your ability is something about you that you can’t change very much</a:t>
            </a:r>
          </a:p>
          <a:p>
            <a:pPr marL="91440" indent="-91440" fontAlgn="auto">
              <a:defRPr/>
            </a:pPr>
            <a:endParaRPr lang="en-GB" altLang="en-US" sz="2800" b="1" dirty="0">
              <a:solidFill>
                <a:srgbClr val="CE0F42"/>
              </a:solidFill>
            </a:endParaRPr>
          </a:p>
          <a:p>
            <a:pPr marL="91440" indent="-91440" fontAlgn="auto">
              <a:defRPr/>
            </a:pPr>
            <a:r>
              <a:rPr lang="en-GB" altLang="en-US" sz="2800" dirty="0">
                <a:solidFill>
                  <a:srgbClr val="CE0F42"/>
                </a:solidFill>
              </a:rPr>
              <a:t>1 – Strongly agree</a:t>
            </a:r>
          </a:p>
          <a:p>
            <a:pPr marL="91440" indent="-91440" fontAlgn="auto">
              <a:defRPr/>
            </a:pPr>
            <a:r>
              <a:rPr lang="en-GB" altLang="en-US" sz="2800" dirty="0">
                <a:solidFill>
                  <a:srgbClr val="CE0F42"/>
                </a:solidFill>
              </a:rPr>
              <a:t>2 – Agree</a:t>
            </a:r>
          </a:p>
          <a:p>
            <a:pPr marL="91440" indent="-91440" fontAlgn="auto">
              <a:defRPr/>
            </a:pPr>
            <a:r>
              <a:rPr lang="en-GB" altLang="en-US" sz="2800" dirty="0">
                <a:solidFill>
                  <a:srgbClr val="CE0F42"/>
                </a:solidFill>
              </a:rPr>
              <a:t>3 – Mostly agree</a:t>
            </a:r>
          </a:p>
          <a:p>
            <a:pPr marL="91440" indent="-91440" fontAlgn="auto">
              <a:defRPr/>
            </a:pPr>
            <a:r>
              <a:rPr lang="en-GB" altLang="en-US" sz="2800" dirty="0">
                <a:solidFill>
                  <a:srgbClr val="CE0F42"/>
                </a:solidFill>
              </a:rPr>
              <a:t>4 – Mostly disagree</a:t>
            </a:r>
          </a:p>
          <a:p>
            <a:pPr marL="91440" indent="-91440" fontAlgn="auto">
              <a:defRPr/>
            </a:pPr>
            <a:r>
              <a:rPr lang="en-GB" altLang="en-US" sz="2800" dirty="0">
                <a:solidFill>
                  <a:srgbClr val="CE0F42"/>
                </a:solidFill>
              </a:rPr>
              <a:t>5 – Disagree</a:t>
            </a:r>
          </a:p>
          <a:p>
            <a:pPr marL="91440" indent="-91440" fontAlgn="auto">
              <a:defRPr/>
            </a:pPr>
            <a:r>
              <a:rPr lang="en-GB" altLang="en-US" sz="2800" dirty="0">
                <a:solidFill>
                  <a:srgbClr val="CE0F42"/>
                </a:solidFill>
              </a:rPr>
              <a:t>6 – Strongly Disagree</a:t>
            </a:r>
          </a:p>
        </p:txBody>
      </p:sp>
    </p:spTree>
    <p:extLst>
      <p:ext uri="{BB962C8B-B14F-4D97-AF65-F5344CB8AC3E}">
        <p14:creationId xmlns:p14="http://schemas.microsoft.com/office/powerpoint/2010/main" val="172425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2800" b="1" dirty="0">
                <a:solidFill>
                  <a:srgbClr val="CE0F42"/>
                </a:solidFill>
                <a:effectLst>
                  <a:outerShdw blurRad="38100" dist="38100" dir="2700000" algn="tl">
                    <a:srgbClr val="000000">
                      <a:alpha val="43137"/>
                    </a:srgbClr>
                  </a:outerShdw>
                </a:effectLst>
              </a:rPr>
              <a:t>Read each sentence below and decide how much you agree with it – there are no right or wrong answers</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1494" y="1572858"/>
            <a:ext cx="6712771" cy="3970318"/>
          </a:xfrm>
          <a:prstGeom prst="rect">
            <a:avLst/>
          </a:prstGeom>
          <a:noFill/>
        </p:spPr>
        <p:txBody>
          <a:bodyPr wrap="square" rtlCol="0">
            <a:spAutoFit/>
          </a:bodyPr>
          <a:lstStyle/>
          <a:p>
            <a:pPr marL="91440" indent="-91440" fontAlgn="auto">
              <a:defRPr/>
            </a:pPr>
            <a:r>
              <a:rPr lang="en-GB" altLang="en-US" sz="2800" b="1" dirty="0">
                <a:solidFill>
                  <a:srgbClr val="CE0F42"/>
                </a:solidFill>
              </a:rPr>
              <a:t>3) You can learn new things, but you can’t really change your basic intelligence</a:t>
            </a:r>
          </a:p>
          <a:p>
            <a:pPr marL="91440" indent="-91440" fontAlgn="auto">
              <a:defRPr/>
            </a:pPr>
            <a:endParaRPr lang="en-GB" altLang="en-US" sz="2800" b="1" dirty="0">
              <a:solidFill>
                <a:srgbClr val="CE0F42"/>
              </a:solidFill>
            </a:endParaRPr>
          </a:p>
          <a:p>
            <a:pPr marL="91440" indent="-91440" fontAlgn="auto">
              <a:defRPr/>
            </a:pPr>
            <a:r>
              <a:rPr lang="en-GB" altLang="en-US" sz="2800" dirty="0">
                <a:solidFill>
                  <a:srgbClr val="CE0F42"/>
                </a:solidFill>
              </a:rPr>
              <a:t>1 – Strongly agree</a:t>
            </a:r>
          </a:p>
          <a:p>
            <a:pPr marL="91440" indent="-91440" fontAlgn="auto">
              <a:defRPr/>
            </a:pPr>
            <a:r>
              <a:rPr lang="en-GB" altLang="en-US" sz="2800" dirty="0">
                <a:solidFill>
                  <a:srgbClr val="CE0F42"/>
                </a:solidFill>
              </a:rPr>
              <a:t>2 – Agree</a:t>
            </a:r>
          </a:p>
          <a:p>
            <a:pPr marL="91440" indent="-91440" fontAlgn="auto">
              <a:defRPr/>
            </a:pPr>
            <a:r>
              <a:rPr lang="en-GB" altLang="en-US" sz="2800" dirty="0">
                <a:solidFill>
                  <a:srgbClr val="CE0F42"/>
                </a:solidFill>
              </a:rPr>
              <a:t>3 – Mostly agree</a:t>
            </a:r>
          </a:p>
          <a:p>
            <a:pPr marL="91440" indent="-91440" fontAlgn="auto">
              <a:defRPr/>
            </a:pPr>
            <a:r>
              <a:rPr lang="en-GB" altLang="en-US" sz="2800" dirty="0">
                <a:solidFill>
                  <a:srgbClr val="CE0F42"/>
                </a:solidFill>
              </a:rPr>
              <a:t>4 – Mostly disagree</a:t>
            </a:r>
          </a:p>
          <a:p>
            <a:pPr marL="91440" indent="-91440" fontAlgn="auto">
              <a:defRPr/>
            </a:pPr>
            <a:r>
              <a:rPr lang="en-GB" altLang="en-US" sz="2800" dirty="0">
                <a:solidFill>
                  <a:srgbClr val="CE0F42"/>
                </a:solidFill>
              </a:rPr>
              <a:t>5 – Disagree</a:t>
            </a:r>
          </a:p>
          <a:p>
            <a:pPr marL="91440" indent="-91440" fontAlgn="auto">
              <a:defRPr/>
            </a:pPr>
            <a:r>
              <a:rPr lang="en-GB" altLang="en-US" sz="2800" dirty="0">
                <a:solidFill>
                  <a:srgbClr val="CE0F42"/>
                </a:solidFill>
              </a:rPr>
              <a:t>6 – Strongly Disagree</a:t>
            </a:r>
          </a:p>
        </p:txBody>
      </p:sp>
    </p:spTree>
    <p:extLst>
      <p:ext uri="{BB962C8B-B14F-4D97-AF65-F5344CB8AC3E}">
        <p14:creationId xmlns:p14="http://schemas.microsoft.com/office/powerpoint/2010/main" val="2530363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400" b="1" dirty="0">
                <a:solidFill>
                  <a:srgbClr val="CE0F42"/>
                </a:solidFill>
                <a:effectLst>
                  <a:outerShdw blurRad="38100" dist="38100" dir="2700000" algn="tl">
                    <a:srgbClr val="000000">
                      <a:alpha val="43137"/>
                    </a:srgbClr>
                  </a:outerShdw>
                </a:effectLst>
              </a:rPr>
              <a:t>Calculating </a:t>
            </a:r>
            <a:r>
              <a:rPr lang="en-GB" altLang="en-US" sz="4800" b="1" dirty="0">
                <a:solidFill>
                  <a:srgbClr val="CE0F42"/>
                </a:solidFill>
                <a:effectLst>
                  <a:outerShdw blurRad="38100" dist="38100" dir="2700000" algn="tl">
                    <a:srgbClr val="000000">
                      <a:alpha val="43137"/>
                    </a:srgbClr>
                  </a:outerShdw>
                </a:effectLst>
              </a:rPr>
              <a:t>Your</a:t>
            </a:r>
            <a:r>
              <a:rPr lang="en-GB" altLang="en-US" sz="4400" b="1" dirty="0">
                <a:solidFill>
                  <a:srgbClr val="CE0F42"/>
                </a:solidFill>
                <a:effectLst>
                  <a:outerShdw blurRad="38100" dist="38100" dir="2700000" algn="tl">
                    <a:srgbClr val="000000">
                      <a:alpha val="43137"/>
                    </a:srgbClr>
                  </a:outerShdw>
                </a:effectLst>
              </a:rPr>
              <a:t> </a:t>
            </a:r>
            <a:r>
              <a:rPr lang="en-GB" altLang="en-US" sz="4400" b="1" dirty="0" smtClean="0">
                <a:solidFill>
                  <a:srgbClr val="CE0F42"/>
                </a:solidFill>
                <a:effectLst>
                  <a:outerShdw blurRad="38100" dist="38100" dir="2700000" algn="tl">
                    <a:srgbClr val="000000">
                      <a:alpha val="43137"/>
                    </a:srgbClr>
                  </a:outerShdw>
                </a:effectLst>
              </a:rPr>
              <a:t>Mind-set</a:t>
            </a:r>
            <a:endParaRPr lang="en-GB" altLang="en-US" sz="4400" b="1"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1733" y="2258814"/>
            <a:ext cx="7612293" cy="2677656"/>
          </a:xfrm>
          <a:prstGeom prst="rect">
            <a:avLst/>
          </a:prstGeom>
          <a:noFill/>
        </p:spPr>
        <p:txBody>
          <a:bodyPr wrap="square" rtlCol="0">
            <a:spAutoFit/>
          </a:bodyPr>
          <a:lstStyle/>
          <a:p>
            <a:pPr indent="-91440" algn="ctr" fontAlgn="auto">
              <a:lnSpc>
                <a:spcPct val="150000"/>
              </a:lnSpc>
              <a:defRPr/>
            </a:pPr>
            <a:r>
              <a:rPr lang="en-GB" altLang="en-US" sz="2800" dirty="0">
                <a:solidFill>
                  <a:srgbClr val="CE0F42"/>
                </a:solidFill>
              </a:rPr>
              <a:t>Add up your three scores to give a total </a:t>
            </a:r>
            <a:r>
              <a:rPr lang="en-GB" altLang="en-US" sz="2800" dirty="0" smtClean="0">
                <a:solidFill>
                  <a:srgbClr val="CE0F42"/>
                </a:solidFill>
              </a:rPr>
              <a:t>out of </a:t>
            </a:r>
            <a:r>
              <a:rPr lang="en-GB" altLang="en-US" sz="2800" dirty="0">
                <a:solidFill>
                  <a:srgbClr val="CE0F42"/>
                </a:solidFill>
              </a:rPr>
              <a:t>18</a:t>
            </a:r>
          </a:p>
          <a:p>
            <a:pPr marL="91440" indent="-91440" algn="ctr" fontAlgn="auto">
              <a:lnSpc>
                <a:spcPct val="150000"/>
              </a:lnSpc>
              <a:defRPr/>
            </a:pPr>
            <a:r>
              <a:rPr lang="en-GB" altLang="en-US" sz="2800" dirty="0">
                <a:solidFill>
                  <a:srgbClr val="CE0F42"/>
                </a:solidFill>
              </a:rPr>
              <a:t>Divide by 3 to give an average score out of 6</a:t>
            </a:r>
          </a:p>
          <a:p>
            <a:pPr marL="91440" indent="-91440" algn="ctr" fontAlgn="auto">
              <a:lnSpc>
                <a:spcPct val="150000"/>
              </a:lnSpc>
              <a:defRPr/>
            </a:pPr>
            <a:r>
              <a:rPr lang="en-GB" altLang="en-US" sz="2800" dirty="0">
                <a:solidFill>
                  <a:srgbClr val="CE0F42"/>
                </a:solidFill>
              </a:rPr>
              <a:t>Score 1 – 3 = Fixed </a:t>
            </a:r>
            <a:r>
              <a:rPr lang="en-GB" altLang="en-US" sz="2800" dirty="0" smtClean="0">
                <a:solidFill>
                  <a:srgbClr val="CE0F42"/>
                </a:solidFill>
              </a:rPr>
              <a:t>Mind-set</a:t>
            </a:r>
            <a:endParaRPr lang="en-GB" altLang="en-US" sz="2800" dirty="0">
              <a:solidFill>
                <a:srgbClr val="CE0F42"/>
              </a:solidFill>
            </a:endParaRPr>
          </a:p>
          <a:p>
            <a:pPr marL="91440" indent="-91440" algn="ctr" fontAlgn="auto">
              <a:lnSpc>
                <a:spcPct val="150000"/>
              </a:lnSpc>
              <a:defRPr/>
            </a:pPr>
            <a:r>
              <a:rPr lang="en-GB" altLang="en-US" sz="2800" dirty="0">
                <a:solidFill>
                  <a:srgbClr val="CE0F42"/>
                </a:solidFill>
              </a:rPr>
              <a:t>Score 4 – 6 = Growth </a:t>
            </a:r>
            <a:r>
              <a:rPr lang="en-GB" altLang="en-US" sz="2800" dirty="0" smtClean="0">
                <a:solidFill>
                  <a:srgbClr val="CE0F42"/>
                </a:solidFill>
              </a:rPr>
              <a:t>Mind-set</a:t>
            </a:r>
            <a:endParaRPr lang="en-GB" altLang="en-US" sz="2800" dirty="0">
              <a:solidFill>
                <a:srgbClr val="CE0F42"/>
              </a:solidFill>
            </a:endParaRPr>
          </a:p>
        </p:txBody>
      </p:sp>
    </p:spTree>
    <p:extLst>
      <p:ext uri="{BB962C8B-B14F-4D97-AF65-F5344CB8AC3E}">
        <p14:creationId xmlns:p14="http://schemas.microsoft.com/office/powerpoint/2010/main" val="2739333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400" b="1" dirty="0">
                <a:solidFill>
                  <a:srgbClr val="CE0F42"/>
                </a:solidFill>
                <a:effectLst>
                  <a:outerShdw blurRad="38100" dist="38100" dir="2700000" algn="tl">
                    <a:srgbClr val="000000">
                      <a:alpha val="43137"/>
                    </a:srgbClr>
                  </a:outerShdw>
                </a:effectLst>
              </a:rPr>
              <a:t>Fixed versus Growth Mind-Set</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8" name="Group 62"/>
          <p:cNvGraphicFramePr>
            <a:graphicFrameLocks/>
          </p:cNvGraphicFramePr>
          <p:nvPr>
            <p:extLst>
              <p:ext uri="{D42A27DB-BD31-4B8C-83A1-F6EECF244321}">
                <p14:modId xmlns:p14="http://schemas.microsoft.com/office/powerpoint/2010/main" val="1667165506"/>
              </p:ext>
            </p:extLst>
          </p:nvPr>
        </p:nvGraphicFramePr>
        <p:xfrm>
          <a:off x="609023" y="1405496"/>
          <a:ext cx="7858461" cy="4262827"/>
        </p:xfrm>
        <a:graphic>
          <a:graphicData uri="http://schemas.openxmlformats.org/drawingml/2006/table">
            <a:tbl>
              <a:tblPr/>
              <a:tblGrid>
                <a:gridCol w="2737821"/>
                <a:gridCol w="2501153"/>
                <a:gridCol w="2619487"/>
              </a:tblGrid>
              <a:tr h="707381">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1" i="0" u="none" strike="noStrike" cap="none" normalizeH="0" baseline="0" dirty="0" smtClean="0">
                          <a:ln>
                            <a:noFill/>
                          </a:ln>
                          <a:solidFill>
                            <a:schemeClr val="tx1"/>
                          </a:solidFill>
                          <a:effectLst/>
                          <a:latin typeface="Verdana" pitchFamily="34" charset="0"/>
                        </a:rPr>
                        <a:t>Theories of intelligence: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1" i="0" u="none" strike="noStrike" cap="none" normalizeH="0" baseline="0" smtClean="0">
                          <a:ln>
                            <a:noFill/>
                          </a:ln>
                          <a:solidFill>
                            <a:schemeClr val="tx1"/>
                          </a:solidFill>
                          <a:effectLst/>
                          <a:latin typeface="Verdana" pitchFamily="34" charset="0"/>
                        </a:rPr>
                        <a:t>Fixed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1" i="0" u="none" strike="noStrike" cap="none" normalizeH="0" baseline="0" smtClean="0">
                          <a:ln>
                            <a:noFill/>
                          </a:ln>
                          <a:solidFill>
                            <a:schemeClr val="tx1"/>
                          </a:solidFill>
                          <a:effectLst/>
                          <a:latin typeface="Verdana" pitchFamily="34" charset="0"/>
                        </a:rPr>
                        <a:t>Growth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2794">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Your belief: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Intelligence is a fixed trait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Intelligence is cultivated through learning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r>
              <a:tr h="620769">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Your priority: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Look smart, not thick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Become smarter through learning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r>
              <a:tr h="104490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You feel smart when….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Achieving easy, low effort successes and outperforming others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smtClean="0">
                          <a:ln>
                            <a:noFill/>
                          </a:ln>
                          <a:solidFill>
                            <a:schemeClr val="tx1"/>
                          </a:solidFill>
                          <a:effectLst/>
                          <a:latin typeface="Verdana" pitchFamily="34" charset="0"/>
                        </a:rPr>
                        <a:t>Engaging fully with new tasks, exerting effort, stretching and applying skills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r>
              <a:tr h="1044905">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You avoid: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Effort, difficulty, setbacks and high performing students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spcBef>
                          <a:spcPct val="20000"/>
                        </a:spcBef>
                        <a:buClr>
                          <a:schemeClr val="tx2"/>
                        </a:buClr>
                        <a:buSzPct val="70000"/>
                        <a:buFont typeface="Wingdings" pitchFamily="2" charset="2"/>
                        <a:defRPr sz="2500">
                          <a:solidFill>
                            <a:schemeClr val="tx1"/>
                          </a:solidFill>
                          <a:latin typeface="Verdana" pitchFamily="34" charset="0"/>
                        </a:defRPr>
                      </a:lvl1pPr>
                      <a:lvl2pPr>
                        <a:spcBef>
                          <a:spcPct val="20000"/>
                        </a:spcBef>
                        <a:buClr>
                          <a:schemeClr val="accent2"/>
                        </a:buClr>
                        <a:buSzPct val="70000"/>
                        <a:buFont typeface="Wingdings" pitchFamily="2" charset="2"/>
                        <a:defRPr sz="2100">
                          <a:solidFill>
                            <a:schemeClr val="tx1"/>
                          </a:solidFill>
                          <a:latin typeface="Verdana" pitchFamily="34" charset="0"/>
                        </a:defRPr>
                      </a:lvl2pPr>
                      <a:lvl3pPr>
                        <a:spcBef>
                          <a:spcPct val="20000"/>
                        </a:spcBef>
                        <a:buClr>
                          <a:schemeClr val="tx2"/>
                        </a:buClr>
                        <a:buSzPct val="65000"/>
                        <a:buFont typeface="Wingdings" pitchFamily="2" charset="2"/>
                        <a:defRPr sz="2000">
                          <a:solidFill>
                            <a:schemeClr val="tx1"/>
                          </a:solidFill>
                          <a:latin typeface="Verdana" pitchFamily="34" charset="0"/>
                        </a:defRPr>
                      </a:lvl3pPr>
                      <a:lvl4pPr>
                        <a:spcBef>
                          <a:spcPct val="20000"/>
                        </a:spcBef>
                        <a:buClr>
                          <a:schemeClr val="accent2"/>
                        </a:buClr>
                        <a:buSzPct val="70000"/>
                        <a:buFont typeface="Wingdings" pitchFamily="2" charset="2"/>
                        <a:defRPr sz="1700">
                          <a:solidFill>
                            <a:schemeClr val="tx1"/>
                          </a:solidFill>
                          <a:latin typeface="Verdana" pitchFamily="34" charset="0"/>
                        </a:defRPr>
                      </a:lvl4pPr>
                      <a:lvl5pPr>
                        <a:spcBef>
                          <a:spcPct val="20000"/>
                        </a:spcBef>
                        <a:buClr>
                          <a:schemeClr val="tx2"/>
                        </a:buClr>
                        <a:buSzPct val="60000"/>
                        <a:buFont typeface="Wingdings" pitchFamily="2" charset="2"/>
                        <a:defRPr sz="1700">
                          <a:solidFill>
                            <a:schemeClr val="tx1"/>
                          </a:solidFill>
                          <a:latin typeface="Verdana"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altLang="en-US" sz="1600" b="0" i="0" u="none" strike="noStrike" cap="none" normalizeH="0" baseline="0" dirty="0" smtClean="0">
                          <a:ln>
                            <a:noFill/>
                          </a:ln>
                          <a:solidFill>
                            <a:schemeClr val="tx1"/>
                          </a:solidFill>
                          <a:effectLst/>
                          <a:latin typeface="Verdana" pitchFamily="34" charset="0"/>
                        </a:rPr>
                        <a:t>Easy, previously mastered tasks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r>
            </a:tbl>
          </a:graphicData>
        </a:graphic>
      </p:graphicFrame>
    </p:spTree>
    <p:extLst>
      <p:ext uri="{BB962C8B-B14F-4D97-AF65-F5344CB8AC3E}">
        <p14:creationId xmlns:p14="http://schemas.microsoft.com/office/powerpoint/2010/main" val="397858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800" b="1" dirty="0">
                <a:solidFill>
                  <a:srgbClr val="CE0F42"/>
                </a:solidFill>
                <a:effectLst>
                  <a:outerShdw blurRad="38100" dist="38100" dir="2700000" algn="tl">
                    <a:srgbClr val="000000">
                      <a:alpha val="43137"/>
                    </a:srgbClr>
                  </a:outerShdw>
                </a:effectLst>
              </a:rPr>
              <a:t>Dr Dean Fennell</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6518" y="1429445"/>
            <a:ext cx="8326418" cy="4196020"/>
          </a:xfrm>
          <a:prstGeom prst="rect">
            <a:avLst/>
          </a:prstGeom>
          <a:noFill/>
        </p:spPr>
        <p:txBody>
          <a:bodyPr wrap="square" rtlCol="0">
            <a:spAutoFit/>
          </a:bodyPr>
          <a:lstStyle/>
          <a:p>
            <a:pPr marL="262890" indent="-171450" fontAlgn="auto">
              <a:lnSpc>
                <a:spcPts val="2000"/>
              </a:lnSpc>
              <a:spcAft>
                <a:spcPts val="1000"/>
              </a:spcAft>
              <a:buFont typeface="Arial" panose="020B0604020202020204" pitchFamily="34" charset="0"/>
              <a:buChar char="•"/>
              <a:defRPr/>
            </a:pPr>
            <a:r>
              <a:rPr lang="en-GB" altLang="en-US" dirty="0">
                <a:solidFill>
                  <a:srgbClr val="CE0F42"/>
                </a:solidFill>
              </a:rPr>
              <a:t>Dean Fennell qualified with a </a:t>
            </a:r>
            <a:r>
              <a:rPr lang="en-GB" altLang="en-US" b="1" dirty="0">
                <a:solidFill>
                  <a:srgbClr val="CE0F42"/>
                </a:solidFill>
              </a:rPr>
              <a:t>first class degree </a:t>
            </a:r>
            <a:r>
              <a:rPr lang="en-GB" altLang="en-US" dirty="0">
                <a:solidFill>
                  <a:srgbClr val="CE0F42"/>
                </a:solidFill>
              </a:rPr>
              <a:t>in Pharmacology  followed by Medicine and Surgery from University College London in 1993. </a:t>
            </a:r>
          </a:p>
          <a:p>
            <a:pPr marL="262890" indent="-171450" fontAlgn="auto">
              <a:lnSpc>
                <a:spcPts val="2000"/>
              </a:lnSpc>
              <a:spcAft>
                <a:spcPts val="1000"/>
              </a:spcAft>
              <a:buFont typeface="Arial" panose="020B0604020202020204" pitchFamily="34" charset="0"/>
              <a:buChar char="•"/>
              <a:defRPr/>
            </a:pPr>
            <a:r>
              <a:rPr lang="en-GB" altLang="en-US" dirty="0">
                <a:solidFill>
                  <a:srgbClr val="CE0F42"/>
                </a:solidFill>
              </a:rPr>
              <a:t>During this time he was awarded several </a:t>
            </a:r>
            <a:r>
              <a:rPr lang="en-GB" altLang="en-US" b="1" dirty="0">
                <a:solidFill>
                  <a:srgbClr val="CE0F42"/>
                </a:solidFill>
              </a:rPr>
              <a:t>prizes</a:t>
            </a:r>
            <a:r>
              <a:rPr lang="en-GB" altLang="en-US" dirty="0">
                <a:solidFill>
                  <a:srgbClr val="CE0F42"/>
                </a:solidFill>
              </a:rPr>
              <a:t> including the </a:t>
            </a:r>
            <a:r>
              <a:rPr lang="en-GB" altLang="en-US" dirty="0" err="1">
                <a:solidFill>
                  <a:srgbClr val="CE0F42"/>
                </a:solidFill>
              </a:rPr>
              <a:t>Schild</a:t>
            </a:r>
            <a:r>
              <a:rPr lang="en-GB" altLang="en-US" dirty="0">
                <a:solidFill>
                  <a:srgbClr val="CE0F42"/>
                </a:solidFill>
              </a:rPr>
              <a:t> Prize (Pharmacology) and the John Murray Scholarship &amp; Medal (Clinical Pharmacology). </a:t>
            </a:r>
          </a:p>
          <a:p>
            <a:pPr marL="262890" indent="-171450" fontAlgn="auto">
              <a:lnSpc>
                <a:spcPts val="2000"/>
              </a:lnSpc>
              <a:spcAft>
                <a:spcPts val="1000"/>
              </a:spcAft>
              <a:buFont typeface="Arial" panose="020B0604020202020204" pitchFamily="34" charset="0"/>
              <a:buChar char="•"/>
              <a:defRPr/>
            </a:pPr>
            <a:r>
              <a:rPr lang="en-GB" altLang="en-US" dirty="0">
                <a:solidFill>
                  <a:srgbClr val="CE0F42"/>
                </a:solidFill>
              </a:rPr>
              <a:t>Basic specialist training in Medicine was completed at UCL, Hammersmith, Brompton, Guy’s and St Thomas’ Hospitals in London, and led to </a:t>
            </a:r>
            <a:r>
              <a:rPr lang="en-GB" altLang="en-US" b="1" dirty="0">
                <a:solidFill>
                  <a:srgbClr val="CE0F42"/>
                </a:solidFill>
              </a:rPr>
              <a:t>Membership of the Royal College of Physicians</a:t>
            </a:r>
            <a:r>
              <a:rPr lang="en-GB" altLang="en-US" dirty="0">
                <a:solidFill>
                  <a:srgbClr val="CE0F42"/>
                </a:solidFill>
              </a:rPr>
              <a:t> in 1996, followed by a PhD in Oncology as a Medical Research Council fellow, focusing on experimental cancer therapeutics and apoptosis sensitization. </a:t>
            </a:r>
          </a:p>
          <a:p>
            <a:pPr marL="262890" indent="-171450" fontAlgn="auto">
              <a:lnSpc>
                <a:spcPts val="2000"/>
              </a:lnSpc>
              <a:spcAft>
                <a:spcPts val="1000"/>
              </a:spcAft>
              <a:buFont typeface="Arial" panose="020B0604020202020204" pitchFamily="34" charset="0"/>
              <a:buChar char="•"/>
              <a:defRPr/>
            </a:pPr>
            <a:r>
              <a:rPr lang="en-GB" altLang="en-US" dirty="0">
                <a:solidFill>
                  <a:srgbClr val="CE0F42"/>
                </a:solidFill>
              </a:rPr>
              <a:t>In 2005, he was awarded a Cancer Research UK Clinician Scientist fellowship as a </a:t>
            </a:r>
            <a:r>
              <a:rPr lang="en-GB" altLang="en-US" b="1" dirty="0">
                <a:solidFill>
                  <a:srgbClr val="CE0F42"/>
                </a:solidFill>
              </a:rPr>
              <a:t>Consultant and Senior Lecturer </a:t>
            </a:r>
            <a:r>
              <a:rPr lang="en-GB" altLang="en-US" dirty="0">
                <a:solidFill>
                  <a:srgbClr val="CE0F42"/>
                </a:solidFill>
              </a:rPr>
              <a:t>in Medical Oncology, based at the Centre for Cancer Research and Cell Biology, Queen’s University Belfast</a:t>
            </a:r>
          </a:p>
          <a:p>
            <a:pPr marL="262890" indent="-171450" fontAlgn="auto">
              <a:lnSpc>
                <a:spcPts val="2000"/>
              </a:lnSpc>
              <a:spcAft>
                <a:spcPts val="1000"/>
              </a:spcAft>
              <a:buFont typeface="Arial" panose="020B0604020202020204" pitchFamily="34" charset="0"/>
              <a:buChar char="•"/>
              <a:defRPr/>
            </a:pPr>
            <a:r>
              <a:rPr lang="en-GB" altLang="en-US" dirty="0">
                <a:solidFill>
                  <a:srgbClr val="CE0F42"/>
                </a:solidFill>
              </a:rPr>
              <a:t>In 2007 Dr Fennell was elected a </a:t>
            </a:r>
            <a:r>
              <a:rPr lang="en-GB" altLang="en-US" b="1" dirty="0">
                <a:solidFill>
                  <a:srgbClr val="CE0F42"/>
                </a:solidFill>
              </a:rPr>
              <a:t>Fellow of the Royal College of Physicians (London)</a:t>
            </a:r>
            <a:r>
              <a:rPr lang="en-GB" altLang="en-US" dirty="0">
                <a:solidFill>
                  <a:srgbClr val="CE0F42"/>
                </a:solidFill>
              </a:rPr>
              <a:t>, and in 2008, of the Royal College of Physicians of Ireland</a:t>
            </a: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6894" y="248564"/>
            <a:ext cx="688557" cy="91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7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317209"/>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200" b="1" dirty="0">
                <a:solidFill>
                  <a:srgbClr val="CE0F42"/>
                </a:solidFill>
                <a:effectLst>
                  <a:outerShdw blurRad="38100" dist="38100" dir="2700000" algn="tl">
                    <a:srgbClr val="000000">
                      <a:alpha val="43137"/>
                    </a:srgbClr>
                  </a:outerShdw>
                </a:effectLst>
              </a:rPr>
              <a:t>My mate ‘</a:t>
            </a:r>
            <a:r>
              <a:rPr lang="en-GB" altLang="en-US" sz="3200" b="1" dirty="0" err="1">
                <a:solidFill>
                  <a:srgbClr val="CE0F42"/>
                </a:solidFill>
                <a:effectLst>
                  <a:outerShdw blurRad="38100" dist="38100" dir="2700000" algn="tl">
                    <a:srgbClr val="000000">
                      <a:alpha val="43137"/>
                    </a:srgbClr>
                  </a:outerShdw>
                </a:effectLst>
              </a:rPr>
              <a:t>Deano</a:t>
            </a:r>
            <a:r>
              <a:rPr lang="en-GB" altLang="en-US" sz="3200" b="1" dirty="0">
                <a:solidFill>
                  <a:srgbClr val="CE0F42"/>
                </a:solidFill>
                <a:effectLst>
                  <a:outerShdw blurRad="38100" dist="38100" dir="2700000" algn="tl">
                    <a:srgbClr val="000000">
                      <a:alpha val="43137"/>
                    </a:srgbClr>
                  </a:outerShdw>
                </a:effectLst>
              </a:rPr>
              <a:t>’ (Oxford City High School 1980 to 1985 - Russell House and in Set 4 of 7)</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9189" y="1605132"/>
            <a:ext cx="4577379" cy="3970318"/>
          </a:xfrm>
          <a:prstGeom prst="rect">
            <a:avLst/>
          </a:prstGeom>
        </p:spPr>
        <p:txBody>
          <a:bodyPr wrap="square">
            <a:spAutoFit/>
          </a:bodyPr>
          <a:lstStyle/>
          <a:p>
            <a:pPr marL="91440" indent="-91440" fontAlgn="auto">
              <a:defRPr/>
            </a:pPr>
            <a:r>
              <a:rPr lang="en-GB" altLang="en-US" sz="2800" b="1" dirty="0">
                <a:solidFill>
                  <a:srgbClr val="CE0F42"/>
                </a:solidFill>
              </a:rPr>
              <a:t>O-Levels (GCSEs</a:t>
            </a:r>
            <a:r>
              <a:rPr lang="en-GB" altLang="en-US" sz="2800" b="1" dirty="0" smtClean="0">
                <a:solidFill>
                  <a:srgbClr val="CE0F42"/>
                </a:solidFill>
              </a:rPr>
              <a:t>)</a:t>
            </a:r>
            <a:endParaRPr lang="en-GB" altLang="en-US" sz="2800" b="1" dirty="0">
              <a:solidFill>
                <a:srgbClr val="CE0F42"/>
              </a:solidFill>
            </a:endParaRPr>
          </a:p>
          <a:p>
            <a:pPr marL="91440" indent="-91440" fontAlgn="auto">
              <a:defRPr/>
            </a:pPr>
            <a:r>
              <a:rPr lang="en-GB" altLang="en-US" sz="2800" dirty="0">
                <a:solidFill>
                  <a:srgbClr val="CE0F42"/>
                </a:solidFill>
              </a:rPr>
              <a:t>Maths – C (4) </a:t>
            </a:r>
          </a:p>
          <a:p>
            <a:pPr marL="91440" indent="-91440" fontAlgn="auto">
              <a:defRPr/>
            </a:pPr>
            <a:r>
              <a:rPr lang="en-GB" altLang="en-US" sz="2800" dirty="0">
                <a:solidFill>
                  <a:srgbClr val="CE0F42"/>
                </a:solidFill>
              </a:rPr>
              <a:t>English – C (4) (E (2) first time)</a:t>
            </a:r>
          </a:p>
          <a:p>
            <a:pPr marL="91440" indent="-91440" fontAlgn="auto">
              <a:defRPr/>
            </a:pPr>
            <a:r>
              <a:rPr lang="en-GB" altLang="en-US" sz="2800" dirty="0">
                <a:solidFill>
                  <a:srgbClr val="CE0F42"/>
                </a:solidFill>
              </a:rPr>
              <a:t>Biology – C (4)</a:t>
            </a:r>
          </a:p>
          <a:p>
            <a:pPr marL="91440" indent="-91440" fontAlgn="auto">
              <a:defRPr/>
            </a:pPr>
            <a:r>
              <a:rPr lang="en-GB" altLang="en-US" sz="2800" dirty="0">
                <a:solidFill>
                  <a:srgbClr val="CE0F42"/>
                </a:solidFill>
              </a:rPr>
              <a:t>Chemistry – C (4)</a:t>
            </a:r>
          </a:p>
          <a:p>
            <a:pPr marL="91440" indent="-91440" fontAlgn="auto">
              <a:defRPr/>
            </a:pPr>
            <a:r>
              <a:rPr lang="en-GB" altLang="en-US" sz="2800" dirty="0">
                <a:solidFill>
                  <a:srgbClr val="CE0F42"/>
                </a:solidFill>
              </a:rPr>
              <a:t>Business Studies – C (4)</a:t>
            </a:r>
          </a:p>
          <a:p>
            <a:pPr marL="91440" indent="-91440" fontAlgn="auto">
              <a:defRPr/>
            </a:pPr>
            <a:r>
              <a:rPr lang="en-GB" altLang="en-US" sz="2800" dirty="0">
                <a:solidFill>
                  <a:srgbClr val="CE0F42"/>
                </a:solidFill>
              </a:rPr>
              <a:t>R.E. – D (3)</a:t>
            </a:r>
          </a:p>
          <a:p>
            <a:pPr marL="91440" indent="-91440" fontAlgn="auto">
              <a:defRPr/>
            </a:pPr>
            <a:r>
              <a:rPr lang="en-GB" altLang="en-US" sz="2800" dirty="0">
                <a:solidFill>
                  <a:srgbClr val="CE0F42"/>
                </a:solidFill>
              </a:rPr>
              <a:t>French – D (3)</a:t>
            </a:r>
          </a:p>
          <a:p>
            <a:pPr marL="91440" indent="-91440" fontAlgn="auto">
              <a:defRPr/>
            </a:pPr>
            <a:r>
              <a:rPr lang="en-GB" altLang="en-US" sz="2800" dirty="0">
                <a:solidFill>
                  <a:srgbClr val="CE0F42"/>
                </a:solidFill>
              </a:rPr>
              <a:t>German – E (2)</a:t>
            </a:r>
          </a:p>
        </p:txBody>
      </p:sp>
      <p:sp>
        <p:nvSpPr>
          <p:cNvPr id="9" name="Rectangle 8"/>
          <p:cNvSpPr/>
          <p:nvPr/>
        </p:nvSpPr>
        <p:spPr>
          <a:xfrm>
            <a:off x="5859439" y="1605132"/>
            <a:ext cx="2345169" cy="2246769"/>
          </a:xfrm>
          <a:prstGeom prst="rect">
            <a:avLst/>
          </a:prstGeom>
        </p:spPr>
        <p:txBody>
          <a:bodyPr wrap="square">
            <a:spAutoFit/>
          </a:bodyPr>
          <a:lstStyle/>
          <a:p>
            <a:pPr marL="91440" indent="-91440" fontAlgn="auto">
              <a:defRPr/>
            </a:pPr>
            <a:r>
              <a:rPr lang="en-GB" altLang="en-US" sz="2800" b="1" dirty="0">
                <a:solidFill>
                  <a:srgbClr val="CE0F42"/>
                </a:solidFill>
              </a:rPr>
              <a:t>A-Levels</a:t>
            </a:r>
          </a:p>
          <a:p>
            <a:pPr marL="91440" indent="-91440" fontAlgn="auto">
              <a:defRPr/>
            </a:pPr>
            <a:r>
              <a:rPr lang="en-GB" altLang="en-US" sz="2800" dirty="0">
                <a:solidFill>
                  <a:srgbClr val="CE0F42"/>
                </a:solidFill>
              </a:rPr>
              <a:t>Chemistry – B</a:t>
            </a:r>
          </a:p>
          <a:p>
            <a:pPr marL="91440" indent="-91440" fontAlgn="auto">
              <a:defRPr/>
            </a:pPr>
            <a:r>
              <a:rPr lang="en-GB" altLang="en-US" sz="2800" dirty="0">
                <a:solidFill>
                  <a:srgbClr val="CE0F42"/>
                </a:solidFill>
              </a:rPr>
              <a:t>Biology – C</a:t>
            </a:r>
          </a:p>
          <a:p>
            <a:pPr marL="91440" indent="-91440" fontAlgn="auto">
              <a:defRPr/>
            </a:pPr>
            <a:r>
              <a:rPr lang="en-GB" altLang="en-US" sz="2800" dirty="0">
                <a:solidFill>
                  <a:srgbClr val="CE0F42"/>
                </a:solidFill>
              </a:rPr>
              <a:t>Maths – C</a:t>
            </a:r>
          </a:p>
          <a:p>
            <a:pPr marL="91440" indent="-91440" fontAlgn="auto">
              <a:defRPr/>
            </a:pPr>
            <a:r>
              <a:rPr lang="en-GB" altLang="en-US" sz="2800" dirty="0">
                <a:solidFill>
                  <a:srgbClr val="CE0F42"/>
                </a:solidFill>
              </a:rPr>
              <a:t>Economics - U</a:t>
            </a:r>
          </a:p>
        </p:txBody>
      </p:sp>
    </p:spTree>
    <p:extLst>
      <p:ext uri="{BB962C8B-B14F-4D97-AF65-F5344CB8AC3E}">
        <p14:creationId xmlns:p14="http://schemas.microsoft.com/office/powerpoint/2010/main" val="17033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4935"/>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400" b="1" dirty="0">
                <a:solidFill>
                  <a:srgbClr val="CE0F42"/>
                </a:solidFill>
                <a:effectLst>
                  <a:outerShdw blurRad="38100" dist="38100" dir="2700000" algn="tl">
                    <a:srgbClr val="000000">
                      <a:alpha val="43137"/>
                    </a:srgbClr>
                  </a:outerShdw>
                </a:effectLst>
              </a:rPr>
              <a:t>Myths and </a:t>
            </a:r>
            <a:r>
              <a:rPr lang="en-GB" altLang="en-US" sz="4400" b="1" dirty="0" smtClean="0">
                <a:solidFill>
                  <a:srgbClr val="CE0F42"/>
                </a:solidFill>
                <a:effectLst>
                  <a:outerShdw blurRad="38100" dist="38100" dir="2700000" algn="tl">
                    <a:srgbClr val="000000">
                      <a:alpha val="43137"/>
                    </a:srgbClr>
                  </a:outerShdw>
                </a:effectLst>
              </a:rPr>
              <a:t>Mind-sets</a:t>
            </a:r>
            <a:endParaRPr lang="en-GB" altLang="en-US" sz="4400" b="1"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1733" y="1354690"/>
            <a:ext cx="7612293" cy="4324261"/>
          </a:xfrm>
          <a:prstGeom prst="rect">
            <a:avLst/>
          </a:prstGeom>
          <a:noFill/>
        </p:spPr>
        <p:txBody>
          <a:bodyPr wrap="square" rtlCol="0">
            <a:spAutoFit/>
          </a:bodyPr>
          <a:lstStyle/>
          <a:p>
            <a:pPr indent="-91440" algn="ctr" fontAlgn="auto">
              <a:lnSpc>
                <a:spcPts val="3000"/>
              </a:lnSpc>
              <a:defRPr/>
            </a:pPr>
            <a:r>
              <a:rPr lang="en-GB" altLang="en-US" sz="2800" dirty="0">
                <a:solidFill>
                  <a:srgbClr val="CE0F42"/>
                </a:solidFill>
              </a:rPr>
              <a:t>A - “Some People are Born Smart</a:t>
            </a:r>
            <a:r>
              <a:rPr lang="en-GB" altLang="en-US" sz="2800" dirty="0" smtClean="0">
                <a:solidFill>
                  <a:srgbClr val="CE0F42"/>
                </a:solidFill>
              </a:rPr>
              <a:t>”</a:t>
            </a:r>
          </a:p>
          <a:p>
            <a:pPr indent="-91440" algn="ctr" fontAlgn="auto">
              <a:lnSpc>
                <a:spcPts val="3000"/>
              </a:lnSpc>
              <a:defRPr/>
            </a:pPr>
            <a:endParaRPr lang="en-GB" altLang="en-US" sz="2800" dirty="0">
              <a:solidFill>
                <a:srgbClr val="CE0F42"/>
              </a:solidFill>
            </a:endParaRPr>
          </a:p>
          <a:p>
            <a:pPr indent="-91440" algn="ctr" fontAlgn="auto">
              <a:lnSpc>
                <a:spcPts val="3000"/>
              </a:lnSpc>
              <a:defRPr/>
            </a:pPr>
            <a:r>
              <a:rPr lang="en-GB" altLang="en-US" sz="2800" dirty="0" smtClean="0">
                <a:solidFill>
                  <a:srgbClr val="CE0F42"/>
                </a:solidFill>
              </a:rPr>
              <a:t>versus </a:t>
            </a:r>
          </a:p>
          <a:p>
            <a:pPr indent="-91440" algn="ctr" fontAlgn="auto">
              <a:lnSpc>
                <a:spcPts val="3000"/>
              </a:lnSpc>
              <a:defRPr/>
            </a:pPr>
            <a:endParaRPr lang="en-GB" altLang="en-US" sz="2800" dirty="0">
              <a:solidFill>
                <a:srgbClr val="CE0F42"/>
              </a:solidFill>
            </a:endParaRPr>
          </a:p>
          <a:p>
            <a:pPr indent="-91440" algn="ctr" fontAlgn="auto">
              <a:lnSpc>
                <a:spcPts val="3000"/>
              </a:lnSpc>
              <a:defRPr/>
            </a:pPr>
            <a:r>
              <a:rPr lang="en-GB" altLang="en-US" sz="2800" dirty="0">
                <a:solidFill>
                  <a:srgbClr val="CE0F42"/>
                </a:solidFill>
              </a:rPr>
              <a:t>B - “Intelligence Develops Over Time</a:t>
            </a:r>
            <a:r>
              <a:rPr lang="en-GB" altLang="en-US" sz="2800" dirty="0" smtClean="0">
                <a:solidFill>
                  <a:srgbClr val="CE0F42"/>
                </a:solidFill>
              </a:rPr>
              <a:t>”</a:t>
            </a:r>
          </a:p>
          <a:p>
            <a:pPr indent="-91440" algn="ctr" fontAlgn="auto">
              <a:lnSpc>
                <a:spcPts val="3000"/>
              </a:lnSpc>
              <a:defRPr/>
            </a:pPr>
            <a:endParaRPr lang="en-GB" altLang="en-US" sz="2800" dirty="0">
              <a:solidFill>
                <a:srgbClr val="CE0F42"/>
              </a:solidFill>
            </a:endParaRPr>
          </a:p>
          <a:p>
            <a:pPr indent="-91440" algn="ctr" fontAlgn="auto">
              <a:lnSpc>
                <a:spcPts val="3000"/>
              </a:lnSpc>
              <a:defRPr/>
            </a:pPr>
            <a:r>
              <a:rPr lang="en-GB" altLang="en-US" sz="2800" dirty="0">
                <a:solidFill>
                  <a:srgbClr val="CE0F42"/>
                </a:solidFill>
              </a:rPr>
              <a:t>A - “Smart Kids Learn Quickly and Easily</a:t>
            </a:r>
            <a:r>
              <a:rPr lang="en-GB" altLang="en-US" sz="2800" dirty="0" smtClean="0">
                <a:solidFill>
                  <a:srgbClr val="CE0F42"/>
                </a:solidFill>
              </a:rPr>
              <a:t>”</a:t>
            </a:r>
          </a:p>
          <a:p>
            <a:pPr indent="-91440" algn="ctr" fontAlgn="auto">
              <a:lnSpc>
                <a:spcPts val="3000"/>
              </a:lnSpc>
              <a:defRPr/>
            </a:pPr>
            <a:endParaRPr lang="en-GB" altLang="en-US" sz="2800" dirty="0">
              <a:solidFill>
                <a:srgbClr val="CE0F42"/>
              </a:solidFill>
            </a:endParaRPr>
          </a:p>
          <a:p>
            <a:pPr indent="-91440" algn="ctr" fontAlgn="auto">
              <a:lnSpc>
                <a:spcPts val="3000"/>
              </a:lnSpc>
              <a:defRPr/>
            </a:pPr>
            <a:r>
              <a:rPr lang="en-GB" altLang="en-US" sz="2800" dirty="0" smtClean="0">
                <a:solidFill>
                  <a:srgbClr val="CE0F42"/>
                </a:solidFill>
              </a:rPr>
              <a:t>Versus</a:t>
            </a:r>
          </a:p>
          <a:p>
            <a:pPr indent="-91440" algn="ctr" fontAlgn="auto">
              <a:lnSpc>
                <a:spcPts val="3000"/>
              </a:lnSpc>
              <a:defRPr/>
            </a:pPr>
            <a:endParaRPr lang="en-GB" altLang="en-US" sz="2800" dirty="0">
              <a:solidFill>
                <a:srgbClr val="CE0F42"/>
              </a:solidFill>
            </a:endParaRPr>
          </a:p>
          <a:p>
            <a:pPr indent="-91440" algn="ctr" fontAlgn="auto">
              <a:lnSpc>
                <a:spcPts val="3000"/>
              </a:lnSpc>
              <a:defRPr/>
            </a:pPr>
            <a:r>
              <a:rPr lang="en-GB" altLang="en-US" sz="2800" dirty="0">
                <a:solidFill>
                  <a:srgbClr val="CE0F42"/>
                </a:solidFill>
              </a:rPr>
              <a:t>B - “Working Hard Makes You Smart”</a:t>
            </a:r>
          </a:p>
        </p:txBody>
      </p:sp>
      <p:cxnSp>
        <p:nvCxnSpPr>
          <p:cNvPr id="8" name="Straight Connector 7"/>
          <p:cNvCxnSpPr/>
          <p:nvPr/>
        </p:nvCxnSpPr>
        <p:spPr>
          <a:xfrm>
            <a:off x="1245223" y="3510084"/>
            <a:ext cx="6645311" cy="673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39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44693" y="4187665"/>
            <a:ext cx="4413422" cy="2554545"/>
          </a:xfrm>
          <a:prstGeom prst="rect">
            <a:avLst/>
          </a:prstGeom>
          <a:noFill/>
        </p:spPr>
        <p:txBody>
          <a:bodyPr wrap="square" rtlCol="0">
            <a:spAutoFit/>
          </a:bodyPr>
          <a:lstStyle/>
          <a:p>
            <a:pPr algn="ctr"/>
            <a:r>
              <a:rPr lang="en-GB" altLang="en-US" sz="4000" b="1" dirty="0" smtClean="0">
                <a:solidFill>
                  <a:srgbClr val="CE0F42"/>
                </a:solidFill>
                <a:effectLst>
                  <a:outerShdw blurRad="38100" dist="38100" dir="2700000" algn="tl">
                    <a:srgbClr val="000000">
                      <a:alpha val="43137"/>
                    </a:srgbClr>
                  </a:outerShdw>
                </a:effectLst>
              </a:rPr>
              <a:t>Managing work and stress levels</a:t>
            </a:r>
          </a:p>
          <a:p>
            <a:pPr algn="ctr"/>
            <a:r>
              <a:rPr lang="en-GB" altLang="en-US" sz="4000" b="1" dirty="0">
                <a:solidFill>
                  <a:srgbClr val="CE0F42"/>
                </a:solidFill>
                <a:effectLst>
                  <a:outerShdw blurRad="38100" dist="38100" dir="2700000" algn="tl">
                    <a:srgbClr val="000000">
                      <a:alpha val="43137"/>
                    </a:srgbClr>
                  </a:outerShdw>
                </a:effectLst>
              </a:rPr>
              <a:t>Mr Rhodes</a:t>
            </a:r>
          </a:p>
          <a:p>
            <a:pPr algn="ctr"/>
            <a:endParaRPr lang="en-GB" altLang="en-US" sz="4000" b="1" dirty="0" smtClean="0">
              <a:solidFill>
                <a:srgbClr val="CE0F4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69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057" y="1695251"/>
            <a:ext cx="3787075" cy="3849056"/>
          </a:xfrm>
        </p:spPr>
      </p:pic>
      <p:sp>
        <p:nvSpPr>
          <p:cNvPr id="3" name="Title 2"/>
          <p:cNvSpPr>
            <a:spLocks noGrp="1"/>
          </p:cNvSpPr>
          <p:nvPr>
            <p:ph type="title"/>
          </p:nvPr>
        </p:nvSpPr>
        <p:spPr>
          <a:xfrm>
            <a:off x="147566" y="967320"/>
            <a:ext cx="7886700" cy="688324"/>
          </a:xfrm>
        </p:spPr>
        <p:txBody>
          <a:bodyPr>
            <a:normAutofit/>
          </a:bodyPr>
          <a:lstStyle/>
          <a:p>
            <a:pPr algn="ctr"/>
            <a:r>
              <a:rPr lang="en-GB" b="1" dirty="0" smtClean="0">
                <a:latin typeface="+mn-lt"/>
              </a:rPr>
              <a:t>Preparing to “STEP UP” to GCSEs</a:t>
            </a:r>
            <a:endParaRPr lang="en-GB" b="1" dirty="0">
              <a:latin typeface="+mn-lt"/>
            </a:endParaRPr>
          </a:p>
        </p:txBody>
      </p:sp>
      <p:cxnSp>
        <p:nvCxnSpPr>
          <p:cNvPr id="5" name="Straight Connector 4">
            <a:extLst>
              <a:ext uri="{FF2B5EF4-FFF2-40B4-BE49-F238E27FC236}">
                <a16:creationId xmlns="" xmlns:a16="http://schemas.microsoft.com/office/drawing/2014/main" id="{4D39FD14-AF20-4848-882D-59EFA1B23277}"/>
              </a:ext>
            </a:extLst>
          </p:cNvPr>
          <p:cNvCxnSpPr>
            <a:cxnSpLocks/>
          </p:cNvCxnSpPr>
          <p:nvPr/>
        </p:nvCxnSpPr>
        <p:spPr>
          <a:xfrm>
            <a:off x="628650" y="1487863"/>
            <a:ext cx="78867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407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44693" y="4588465"/>
            <a:ext cx="4413422" cy="1323439"/>
          </a:xfrm>
          <a:prstGeom prst="rect">
            <a:avLst/>
          </a:prstGeom>
          <a:noFill/>
        </p:spPr>
        <p:txBody>
          <a:bodyPr wrap="square" rtlCol="0">
            <a:spAutoFit/>
          </a:bodyPr>
          <a:lstStyle/>
          <a:p>
            <a:pPr algn="ctr"/>
            <a:r>
              <a:rPr lang="en-GB" altLang="en-US" sz="4000" b="1" dirty="0" smtClean="0">
                <a:solidFill>
                  <a:srgbClr val="CE0F42"/>
                </a:solidFill>
                <a:effectLst>
                  <a:outerShdw blurRad="38100" dist="38100" dir="2700000" algn="tl">
                    <a:srgbClr val="000000">
                      <a:alpha val="43137"/>
                    </a:srgbClr>
                  </a:outerShdw>
                </a:effectLst>
              </a:rPr>
              <a:t>Welcome To Year 11 GCSE Focus Evening</a:t>
            </a:r>
            <a:endParaRPr lang="en-GB" sz="4000" b="1" dirty="0">
              <a:solidFill>
                <a:srgbClr val="CE0F4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455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9232"/>
            <a:ext cx="9144000" cy="9170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endParaRPr>
          </a:p>
        </p:txBody>
      </p:sp>
      <p:sp>
        <p:nvSpPr>
          <p:cNvPr id="6" name="TextBox 5"/>
          <p:cNvSpPr txBox="1"/>
          <p:nvPr/>
        </p:nvSpPr>
        <p:spPr>
          <a:xfrm>
            <a:off x="2180230" y="877966"/>
            <a:ext cx="4572000" cy="600164"/>
          </a:xfrm>
          <a:prstGeom prst="rect">
            <a:avLst/>
          </a:prstGeom>
          <a:solidFill>
            <a:schemeClr val="tx1">
              <a:lumMod val="85000"/>
              <a:lumOff val="15000"/>
            </a:schemeClr>
          </a:solidFill>
        </p:spPr>
        <p:txBody>
          <a:bodyPr wrap="square" rtlCol="0">
            <a:spAutoFit/>
          </a:bodyPr>
          <a:lstStyle/>
          <a:p>
            <a:pPr algn="ctr"/>
            <a:r>
              <a:rPr lang="en-GB" sz="3300" dirty="0">
                <a:solidFill>
                  <a:prstClr val="white"/>
                </a:solidFill>
                <a:latin typeface="Arial" panose="020B0604020202020204" pitchFamily="34" charset="0"/>
                <a:cs typeface="Arial" panose="020B0604020202020204" pitchFamily="34" charset="0"/>
              </a:rPr>
              <a:t>‘Prepare to Perform’</a:t>
            </a:r>
          </a:p>
        </p:txBody>
      </p:sp>
      <p:pic>
        <p:nvPicPr>
          <p:cNvPr id="9" name="Picture 2" descr="https://anethdavd.files.wordpress.com/2015/05/studentlinc-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57" y="1997155"/>
            <a:ext cx="6326981" cy="3551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03229"/>
            <a:ext cx="1168394" cy="826003"/>
          </a:xfrm>
          <a:prstGeom prst="rect">
            <a:avLst/>
          </a:prstGeom>
        </p:spPr>
      </p:pic>
      <p:cxnSp>
        <p:nvCxnSpPr>
          <p:cNvPr id="7" name="Straight Connector 6">
            <a:extLst>
              <a:ext uri="{FF2B5EF4-FFF2-40B4-BE49-F238E27FC236}">
                <a16:creationId xmlns="" xmlns:a16="http://schemas.microsoft.com/office/drawing/2014/main" id="{4D39FD14-AF20-4848-882D-59EFA1B23277}"/>
              </a:ext>
            </a:extLst>
          </p:cNvPr>
          <p:cNvCxnSpPr>
            <a:cxnSpLocks/>
          </p:cNvCxnSpPr>
          <p:nvPr/>
        </p:nvCxnSpPr>
        <p:spPr>
          <a:xfrm>
            <a:off x="628650" y="1590668"/>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536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321"/>
            <a:ext cx="9144000" cy="452900"/>
          </a:xfrm>
          <a:solidFill>
            <a:srgbClr val="FFFF00"/>
          </a:solidFill>
          <a:ln w="6350">
            <a:solidFill>
              <a:schemeClr val="tx1"/>
            </a:solidFill>
          </a:ln>
        </p:spPr>
        <p:txBody>
          <a:bodyPr>
            <a:noAutofit/>
          </a:bodyPr>
          <a:lstStyle/>
          <a:p>
            <a:pPr algn="ctr"/>
            <a:r>
              <a:rPr lang="en-GB" b="1" dirty="0" smtClean="0"/>
              <a:t>Some students’ responses to “stepping up” to GCSEs</a:t>
            </a:r>
            <a:endParaRPr lang="en-GB" b="1" dirty="0"/>
          </a:p>
        </p:txBody>
      </p:sp>
      <p:sp>
        <p:nvSpPr>
          <p:cNvPr id="3" name="Content Placeholder 2"/>
          <p:cNvSpPr>
            <a:spLocks noGrp="1"/>
          </p:cNvSpPr>
          <p:nvPr>
            <p:ph idx="1"/>
          </p:nvPr>
        </p:nvSpPr>
        <p:spPr>
          <a:xfrm>
            <a:off x="260161" y="1642343"/>
            <a:ext cx="7886700" cy="3373716"/>
          </a:xfrm>
        </p:spPr>
        <p:txBody>
          <a:bodyPr>
            <a:normAutofit/>
          </a:bodyPr>
          <a:lstStyle/>
          <a:p>
            <a:pPr marL="385763" indent="-385763">
              <a:buFont typeface="+mj-lt"/>
              <a:buAutoNum type="arabicPeriod"/>
            </a:pPr>
            <a:r>
              <a:rPr lang="en-GB" sz="2400" dirty="0"/>
              <a:t>“I’m stressed out”</a:t>
            </a:r>
          </a:p>
          <a:p>
            <a:pPr marL="385763" indent="-385763">
              <a:buFont typeface="+mj-lt"/>
              <a:buAutoNum type="arabicPeriod"/>
            </a:pPr>
            <a:r>
              <a:rPr lang="en-GB" sz="2400" dirty="0"/>
              <a:t>“There’s too much to do, I don’t know where to start”</a:t>
            </a:r>
          </a:p>
          <a:p>
            <a:pPr marL="385763" indent="-385763">
              <a:buFont typeface="+mj-lt"/>
              <a:buAutoNum type="arabicPeriod"/>
            </a:pPr>
            <a:r>
              <a:rPr lang="en-GB" sz="2400" dirty="0"/>
              <a:t>“I give up, I can’t concentrate”</a:t>
            </a:r>
          </a:p>
          <a:p>
            <a:pPr marL="385763" indent="-385763">
              <a:buFont typeface="+mj-lt"/>
              <a:buAutoNum type="arabicPeriod"/>
            </a:pPr>
            <a:r>
              <a:rPr lang="en-GB" sz="2400" dirty="0"/>
              <a:t>“I can’t do this”</a:t>
            </a:r>
          </a:p>
          <a:p>
            <a:pPr marL="385763" indent="-385763">
              <a:buFont typeface="+mj-lt"/>
              <a:buAutoNum type="arabicPeriod"/>
            </a:pPr>
            <a:r>
              <a:rPr lang="en-GB" sz="2400" dirty="0"/>
              <a:t>“I’m useless at …”</a:t>
            </a:r>
          </a:p>
          <a:p>
            <a:pPr marL="385763" indent="-385763">
              <a:buFont typeface="+mj-lt"/>
              <a:buAutoNum type="arabicPeriod"/>
            </a:pPr>
            <a:r>
              <a:rPr lang="en-GB" sz="2400" dirty="0"/>
              <a:t>“This is too hard”</a:t>
            </a:r>
          </a:p>
        </p:txBody>
      </p:sp>
      <p:pic>
        <p:nvPicPr>
          <p:cNvPr id="4" name="Picture 2" descr="https://anethdavd.files.wordpress.com/2015/05/studentlinc-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098" y="2386116"/>
            <a:ext cx="3422015" cy="1920606"/>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pic>
      <p:sp>
        <p:nvSpPr>
          <p:cNvPr id="5" name="Donut 4"/>
          <p:cNvSpPr/>
          <p:nvPr/>
        </p:nvSpPr>
        <p:spPr>
          <a:xfrm>
            <a:off x="6480524" y="2177671"/>
            <a:ext cx="2240396" cy="2303060"/>
          </a:xfrm>
          <a:prstGeom prst="don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black"/>
              </a:solidFill>
            </a:endParaRPr>
          </a:p>
        </p:txBody>
      </p:sp>
      <p:cxnSp>
        <p:nvCxnSpPr>
          <p:cNvPr id="6" name="Straight Connector 5">
            <a:extLst>
              <a:ext uri="{FF2B5EF4-FFF2-40B4-BE49-F238E27FC236}">
                <a16:creationId xmlns="" xmlns:a16="http://schemas.microsoft.com/office/drawing/2014/main" id="{4D39FD14-AF20-4848-882D-59EFA1B23277}"/>
              </a:ext>
            </a:extLst>
          </p:cNvPr>
          <p:cNvCxnSpPr>
            <a:cxnSpLocks/>
          </p:cNvCxnSpPr>
          <p:nvPr/>
        </p:nvCxnSpPr>
        <p:spPr>
          <a:xfrm>
            <a:off x="628650" y="1570196"/>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0951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5FE88C-DEF5-414E-BD5F-20852573241E}"/>
              </a:ext>
            </a:extLst>
          </p:cNvPr>
          <p:cNvSpPr>
            <a:spLocks noGrp="1"/>
          </p:cNvSpPr>
          <p:nvPr>
            <p:ph idx="1"/>
          </p:nvPr>
        </p:nvSpPr>
        <p:spPr>
          <a:xfrm>
            <a:off x="628650" y="2226469"/>
            <a:ext cx="8020050" cy="3263504"/>
          </a:xfrm>
        </p:spPr>
        <p:txBody>
          <a:bodyPr>
            <a:normAutofit/>
          </a:bodyPr>
          <a:lstStyle/>
          <a:p>
            <a:pPr marL="0" indent="0">
              <a:lnSpc>
                <a:spcPct val="100000"/>
              </a:lnSpc>
              <a:spcBef>
                <a:spcPts val="0"/>
              </a:spcBef>
              <a:buNone/>
              <a:defRPr/>
            </a:pPr>
            <a:endParaRPr lang="en-GB" sz="2400" dirty="0"/>
          </a:p>
          <a:p>
            <a:pPr marL="0" indent="0">
              <a:lnSpc>
                <a:spcPct val="100000"/>
              </a:lnSpc>
              <a:spcBef>
                <a:spcPts val="0"/>
              </a:spcBef>
              <a:buNone/>
              <a:defRPr/>
            </a:pPr>
            <a:r>
              <a:rPr lang="en-GB" sz="2400" dirty="0"/>
              <a:t>Stress is a state of mental or emotional strain or tension, caused by adverse or demanding circumstances.</a:t>
            </a:r>
          </a:p>
          <a:p>
            <a:pPr marL="0" indent="0">
              <a:lnSpc>
                <a:spcPct val="100000"/>
              </a:lnSpc>
              <a:spcBef>
                <a:spcPts val="0"/>
              </a:spcBef>
              <a:buNone/>
              <a:defRPr/>
            </a:pPr>
            <a:endParaRPr lang="en-GB" sz="2400" dirty="0"/>
          </a:p>
        </p:txBody>
      </p:sp>
      <p:cxnSp>
        <p:nvCxnSpPr>
          <p:cNvPr id="4" name="Straight Connector 3">
            <a:extLst>
              <a:ext uri="{FF2B5EF4-FFF2-40B4-BE49-F238E27FC236}">
                <a16:creationId xmlns="" xmlns:a16="http://schemas.microsoft.com/office/drawing/2014/main" id="{4D39FD14-AF20-4848-882D-59EFA1B23277}"/>
              </a:ext>
            </a:extLst>
          </p:cNvPr>
          <p:cNvCxnSpPr>
            <a:cxnSpLocks/>
          </p:cNvCxnSpPr>
          <p:nvPr/>
        </p:nvCxnSpPr>
        <p:spPr>
          <a:xfrm>
            <a:off x="628650" y="2041044"/>
            <a:ext cx="7886700" cy="0"/>
          </a:xfrm>
          <a:prstGeom prst="line">
            <a:avLst/>
          </a:prstGeom>
          <a:ln w="9525"/>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 xmlns:a16="http://schemas.microsoft.com/office/drawing/2014/main" id="{AE4B523E-8CA3-4A18-8A96-E862DC920C18}"/>
              </a:ext>
            </a:extLst>
          </p:cNvPr>
          <p:cNvSpPr>
            <a:spLocks noGrp="1"/>
          </p:cNvSpPr>
          <p:nvPr>
            <p:ph type="title"/>
          </p:nvPr>
        </p:nvSpPr>
        <p:spPr>
          <a:xfrm>
            <a:off x="628650" y="1131094"/>
            <a:ext cx="7886700" cy="994172"/>
          </a:xfrm>
        </p:spPr>
        <p:txBody>
          <a:bodyPr/>
          <a:lstStyle/>
          <a:p>
            <a:r>
              <a:rPr lang="en-GB" b="1" dirty="0" smtClean="0">
                <a:latin typeface="+mn-lt"/>
              </a:rPr>
              <a:t>What is stress?</a:t>
            </a:r>
            <a:endParaRPr lang="en-GB"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380" y="3487822"/>
            <a:ext cx="3284590" cy="2187575"/>
          </a:xfrm>
          <a:prstGeom prst="rect">
            <a:avLst/>
          </a:prstGeom>
        </p:spPr>
      </p:pic>
    </p:spTree>
    <p:extLst>
      <p:ext uri="{BB962C8B-B14F-4D97-AF65-F5344CB8AC3E}">
        <p14:creationId xmlns:p14="http://schemas.microsoft.com/office/powerpoint/2010/main" val="61977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5FE88C-DEF5-414E-BD5F-20852573241E}"/>
              </a:ext>
            </a:extLst>
          </p:cNvPr>
          <p:cNvSpPr>
            <a:spLocks noGrp="1"/>
          </p:cNvSpPr>
          <p:nvPr>
            <p:ph idx="1"/>
          </p:nvPr>
        </p:nvSpPr>
        <p:spPr>
          <a:xfrm>
            <a:off x="163773" y="1857979"/>
            <a:ext cx="8418252" cy="3263504"/>
          </a:xfrm>
        </p:spPr>
        <p:txBody>
          <a:bodyPr>
            <a:normAutofit/>
          </a:bodyPr>
          <a:lstStyle/>
          <a:p>
            <a:pPr marL="385763" indent="-385763">
              <a:lnSpc>
                <a:spcPct val="100000"/>
              </a:lnSpc>
              <a:spcBef>
                <a:spcPts val="0"/>
              </a:spcBef>
              <a:buFontTx/>
              <a:buAutoNum type="arabicPeriod"/>
              <a:defRPr/>
            </a:pPr>
            <a:r>
              <a:rPr lang="en-GB" sz="2250" dirty="0"/>
              <a:t>Lifestyle: quality of rest, exercise, nutrition and time.</a:t>
            </a:r>
          </a:p>
          <a:p>
            <a:pPr marL="385763" indent="-385763">
              <a:lnSpc>
                <a:spcPct val="100000"/>
              </a:lnSpc>
              <a:spcBef>
                <a:spcPts val="0"/>
              </a:spcBef>
              <a:buFontTx/>
              <a:buAutoNum type="arabicPeriod"/>
              <a:defRPr/>
            </a:pPr>
            <a:endParaRPr lang="en-GB" sz="2250" dirty="0"/>
          </a:p>
          <a:p>
            <a:pPr marL="385763" indent="-385763">
              <a:lnSpc>
                <a:spcPct val="100000"/>
              </a:lnSpc>
              <a:spcBef>
                <a:spcPts val="0"/>
              </a:spcBef>
              <a:buFontTx/>
              <a:buAutoNum type="arabicPeriod"/>
              <a:defRPr/>
            </a:pPr>
            <a:r>
              <a:rPr lang="en-GB" sz="2250" dirty="0"/>
              <a:t>Information needs: exam strategies, plans and revision.</a:t>
            </a:r>
          </a:p>
          <a:p>
            <a:pPr marL="385763" indent="-385763">
              <a:lnSpc>
                <a:spcPct val="100000"/>
              </a:lnSpc>
              <a:spcBef>
                <a:spcPts val="0"/>
              </a:spcBef>
              <a:buFontTx/>
              <a:buAutoNum type="arabicPeriod"/>
              <a:defRPr/>
            </a:pPr>
            <a:endParaRPr lang="en-GB" sz="2250" dirty="0"/>
          </a:p>
          <a:p>
            <a:pPr marL="385763" indent="-385763">
              <a:lnSpc>
                <a:spcPct val="100000"/>
              </a:lnSpc>
              <a:spcBef>
                <a:spcPts val="0"/>
              </a:spcBef>
              <a:buFontTx/>
              <a:buAutoNum type="arabicPeriod"/>
              <a:defRPr/>
            </a:pPr>
            <a:r>
              <a:rPr lang="en-GB" sz="2250" dirty="0"/>
              <a:t>Psychological factors: feelings of control, the way we think of ourselves and the amount of pressure we put on ourselves.</a:t>
            </a:r>
          </a:p>
          <a:p>
            <a:pPr marL="385763" indent="-385763">
              <a:lnSpc>
                <a:spcPct val="100000"/>
              </a:lnSpc>
              <a:spcBef>
                <a:spcPts val="0"/>
              </a:spcBef>
              <a:buFontTx/>
              <a:buAutoNum type="arabicPeriod"/>
              <a:defRPr/>
            </a:pPr>
            <a:endParaRPr lang="en-GB" sz="2250" dirty="0"/>
          </a:p>
          <a:p>
            <a:pPr marL="385763" indent="-385763">
              <a:lnSpc>
                <a:spcPct val="100000"/>
              </a:lnSpc>
              <a:spcBef>
                <a:spcPts val="0"/>
              </a:spcBef>
              <a:buFontTx/>
              <a:buAutoNum type="arabicPeriod"/>
              <a:defRPr/>
            </a:pPr>
            <a:r>
              <a:rPr lang="en-GB" sz="2250" dirty="0"/>
              <a:t>Poor studying styles:  binge studying, trying to memorise text books, inconsistent content coverage, all-night studying etc. </a:t>
            </a:r>
          </a:p>
        </p:txBody>
      </p:sp>
      <p:cxnSp>
        <p:nvCxnSpPr>
          <p:cNvPr id="4" name="Straight Connector 3">
            <a:extLst>
              <a:ext uri="{FF2B5EF4-FFF2-40B4-BE49-F238E27FC236}">
                <a16:creationId xmlns="" xmlns:a16="http://schemas.microsoft.com/office/drawing/2014/main" id="{4D39FD14-AF20-4848-882D-59EFA1B23277}"/>
              </a:ext>
            </a:extLst>
          </p:cNvPr>
          <p:cNvCxnSpPr>
            <a:cxnSpLocks/>
          </p:cNvCxnSpPr>
          <p:nvPr/>
        </p:nvCxnSpPr>
        <p:spPr>
          <a:xfrm>
            <a:off x="628650" y="1744205"/>
            <a:ext cx="7886700" cy="0"/>
          </a:xfrm>
          <a:prstGeom prst="line">
            <a:avLst/>
          </a:prstGeom>
          <a:ln w="9525"/>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 xmlns:a16="http://schemas.microsoft.com/office/drawing/2014/main" id="{AE4B523E-8CA3-4A18-8A96-E862DC920C18}"/>
              </a:ext>
            </a:extLst>
          </p:cNvPr>
          <p:cNvSpPr>
            <a:spLocks noGrp="1"/>
          </p:cNvSpPr>
          <p:nvPr>
            <p:ph type="title"/>
          </p:nvPr>
        </p:nvSpPr>
        <p:spPr>
          <a:xfrm>
            <a:off x="546764" y="957085"/>
            <a:ext cx="7886700" cy="994172"/>
          </a:xfrm>
        </p:spPr>
        <p:txBody>
          <a:bodyPr/>
          <a:lstStyle/>
          <a:p>
            <a:r>
              <a:rPr lang="en-GB" b="1" dirty="0" smtClean="0">
                <a:latin typeface="+mn-lt"/>
              </a:rPr>
              <a:t>What factors contribute to stress?</a:t>
            </a:r>
            <a:endParaRPr lang="en-GB" b="1" dirty="0">
              <a:latin typeface="+mn-lt"/>
            </a:endParaRPr>
          </a:p>
        </p:txBody>
      </p:sp>
    </p:spTree>
    <p:extLst>
      <p:ext uri="{BB962C8B-B14F-4D97-AF65-F5344CB8AC3E}">
        <p14:creationId xmlns:p14="http://schemas.microsoft.com/office/powerpoint/2010/main" val="901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5FE88C-DEF5-414E-BD5F-20852573241E}"/>
              </a:ext>
            </a:extLst>
          </p:cNvPr>
          <p:cNvSpPr>
            <a:spLocks noGrp="1"/>
          </p:cNvSpPr>
          <p:nvPr>
            <p:ph idx="1"/>
          </p:nvPr>
        </p:nvSpPr>
        <p:spPr>
          <a:xfrm>
            <a:off x="368490" y="1820068"/>
            <a:ext cx="8280211" cy="3263504"/>
          </a:xfrm>
        </p:spPr>
        <p:txBody>
          <a:bodyPr>
            <a:normAutofit/>
          </a:bodyPr>
          <a:lstStyle/>
          <a:p>
            <a:pPr marL="0" indent="0">
              <a:lnSpc>
                <a:spcPct val="100000"/>
              </a:lnSpc>
              <a:spcBef>
                <a:spcPts val="0"/>
              </a:spcBef>
              <a:buNone/>
              <a:defRPr/>
            </a:pPr>
            <a:r>
              <a:rPr lang="en-GB" sz="2700" dirty="0"/>
              <a:t>‘Anxiety’s like a rocking chair. It gives you something to do, but it doesn’t get you very far.’</a:t>
            </a:r>
          </a:p>
          <a:p>
            <a:pPr marL="0" indent="0">
              <a:lnSpc>
                <a:spcPct val="100000"/>
              </a:lnSpc>
              <a:spcBef>
                <a:spcPts val="0"/>
              </a:spcBef>
              <a:buNone/>
              <a:defRPr/>
            </a:pPr>
            <a:r>
              <a:rPr lang="en-GB" sz="2700" dirty="0"/>
              <a:t>					</a:t>
            </a:r>
            <a:r>
              <a:rPr lang="en-GB" sz="2400" dirty="0"/>
              <a:t>				Jodi </a:t>
            </a:r>
            <a:r>
              <a:rPr lang="en-GB" sz="2400" dirty="0" err="1"/>
              <a:t>Picoult</a:t>
            </a:r>
            <a:endParaRPr lang="en-GB" sz="2400" dirty="0"/>
          </a:p>
          <a:p>
            <a:pPr marL="0" indent="0">
              <a:lnSpc>
                <a:spcPct val="100000"/>
              </a:lnSpc>
              <a:spcBef>
                <a:spcPts val="0"/>
              </a:spcBef>
              <a:buNone/>
              <a:defRPr/>
            </a:pPr>
            <a:endParaRPr lang="en-GB" sz="2400" dirty="0"/>
          </a:p>
        </p:txBody>
      </p:sp>
      <p:cxnSp>
        <p:nvCxnSpPr>
          <p:cNvPr id="4" name="Straight Connector 3">
            <a:extLst>
              <a:ext uri="{FF2B5EF4-FFF2-40B4-BE49-F238E27FC236}">
                <a16:creationId xmlns="" xmlns:a16="http://schemas.microsoft.com/office/drawing/2014/main" id="{4D39FD14-AF20-4848-882D-59EFA1B23277}"/>
              </a:ext>
            </a:extLst>
          </p:cNvPr>
          <p:cNvCxnSpPr>
            <a:cxnSpLocks/>
          </p:cNvCxnSpPr>
          <p:nvPr/>
        </p:nvCxnSpPr>
        <p:spPr>
          <a:xfrm>
            <a:off x="628650" y="1447367"/>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697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5FE88C-DEF5-414E-BD5F-20852573241E}"/>
              </a:ext>
            </a:extLst>
          </p:cNvPr>
          <p:cNvSpPr>
            <a:spLocks noGrp="1"/>
          </p:cNvSpPr>
          <p:nvPr>
            <p:ph idx="1"/>
          </p:nvPr>
        </p:nvSpPr>
        <p:spPr>
          <a:xfrm>
            <a:off x="628650" y="2226469"/>
            <a:ext cx="8020050" cy="3263504"/>
          </a:xfrm>
        </p:spPr>
        <p:txBody>
          <a:bodyPr>
            <a:normAutofit/>
          </a:bodyPr>
          <a:lstStyle/>
          <a:p>
            <a:pPr marL="0" indent="0">
              <a:lnSpc>
                <a:spcPct val="100000"/>
              </a:lnSpc>
              <a:spcBef>
                <a:spcPts val="0"/>
              </a:spcBef>
              <a:buNone/>
              <a:defRPr/>
            </a:pPr>
            <a:r>
              <a:rPr lang="en-GB" sz="2400" dirty="0"/>
              <a:t>. </a:t>
            </a:r>
          </a:p>
          <a:p>
            <a:pPr marL="0" indent="0">
              <a:lnSpc>
                <a:spcPct val="100000"/>
              </a:lnSpc>
              <a:spcBef>
                <a:spcPts val="0"/>
              </a:spcBef>
              <a:buNone/>
              <a:defRPr/>
            </a:pPr>
            <a:endParaRPr lang="en-GB" sz="2400" dirty="0"/>
          </a:p>
        </p:txBody>
      </p:sp>
      <p:cxnSp>
        <p:nvCxnSpPr>
          <p:cNvPr id="4" name="Straight Connector 3">
            <a:extLst>
              <a:ext uri="{FF2B5EF4-FFF2-40B4-BE49-F238E27FC236}">
                <a16:creationId xmlns="" xmlns:a16="http://schemas.microsoft.com/office/drawing/2014/main" id="{4D39FD14-AF20-4848-882D-59EFA1B23277}"/>
              </a:ext>
            </a:extLst>
          </p:cNvPr>
          <p:cNvCxnSpPr>
            <a:cxnSpLocks/>
          </p:cNvCxnSpPr>
          <p:nvPr/>
        </p:nvCxnSpPr>
        <p:spPr>
          <a:xfrm>
            <a:off x="628650" y="2041044"/>
            <a:ext cx="7886700" cy="0"/>
          </a:xfrm>
          <a:prstGeom prst="line">
            <a:avLst/>
          </a:prstGeom>
          <a:ln w="9525"/>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 xmlns:a16="http://schemas.microsoft.com/office/drawing/2014/main" id="{AE4B523E-8CA3-4A18-8A96-E862DC920C18}"/>
              </a:ext>
            </a:extLst>
          </p:cNvPr>
          <p:cNvSpPr>
            <a:spLocks noGrp="1"/>
          </p:cNvSpPr>
          <p:nvPr>
            <p:ph type="title"/>
          </p:nvPr>
        </p:nvSpPr>
        <p:spPr>
          <a:xfrm>
            <a:off x="102359" y="1131094"/>
            <a:ext cx="8915400" cy="994172"/>
          </a:xfrm>
        </p:spPr>
        <p:txBody>
          <a:bodyPr>
            <a:normAutofit fontScale="90000"/>
          </a:bodyPr>
          <a:lstStyle/>
          <a:p>
            <a:pPr algn="ctr"/>
            <a:r>
              <a:rPr lang="en-GB" b="1" dirty="0" smtClean="0">
                <a:latin typeface="+mn-lt"/>
              </a:rPr>
              <a:t>How can we stay calm and manage </a:t>
            </a:r>
            <a:br>
              <a:rPr lang="en-GB" b="1" dirty="0" smtClean="0">
                <a:latin typeface="+mn-lt"/>
              </a:rPr>
            </a:br>
            <a:r>
              <a:rPr lang="en-GB" b="1" dirty="0" smtClean="0">
                <a:latin typeface="+mn-lt"/>
              </a:rPr>
              <a:t>our anxiety  levels?</a:t>
            </a:r>
            <a:endParaRPr lang="en-GB" b="1" dirty="0">
              <a:latin typeface="+mn-lt"/>
            </a:endParaRPr>
          </a:p>
        </p:txBody>
      </p:sp>
      <p:sp>
        <p:nvSpPr>
          <p:cNvPr id="6" name="Content Placeholder 2">
            <a:extLst>
              <a:ext uri="{FF2B5EF4-FFF2-40B4-BE49-F238E27FC236}">
                <a16:creationId xmlns="" xmlns:a16="http://schemas.microsoft.com/office/drawing/2014/main" id="{2D5FE88C-DEF5-414E-BD5F-20852573241E}"/>
              </a:ext>
            </a:extLst>
          </p:cNvPr>
          <p:cNvSpPr txBox="1">
            <a:spLocks/>
          </p:cNvSpPr>
          <p:nvPr/>
        </p:nvSpPr>
        <p:spPr>
          <a:xfrm>
            <a:off x="628649" y="1820068"/>
            <a:ext cx="826135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endParaRPr lang="en-GB" sz="2400" dirty="0">
              <a:solidFill>
                <a:prstClr val="black"/>
              </a:solidFill>
            </a:endParaRPr>
          </a:p>
          <a:p>
            <a:pPr marL="0" indent="0">
              <a:lnSpc>
                <a:spcPct val="100000"/>
              </a:lnSpc>
              <a:spcBef>
                <a:spcPts val="0"/>
              </a:spcBef>
              <a:buNone/>
              <a:defRPr/>
            </a:pPr>
            <a:r>
              <a:rPr lang="en-GB" sz="2400" dirty="0">
                <a:solidFill>
                  <a:prstClr val="black"/>
                </a:solidFill>
              </a:rPr>
              <a:t>‘Nothing diminishes anxiety faster than action.’								Walter Anderson</a:t>
            </a:r>
          </a:p>
          <a:p>
            <a:pPr marL="0" indent="0">
              <a:lnSpc>
                <a:spcPct val="100000"/>
              </a:lnSpc>
              <a:spcBef>
                <a:spcPts val="0"/>
              </a:spcBef>
              <a:buNone/>
              <a:defRPr/>
            </a:pPr>
            <a:endParaRPr lang="en-GB" sz="2400" dirty="0">
              <a:solidFill>
                <a:prstClr val="black"/>
              </a:solidFill>
            </a:endParaRPr>
          </a:p>
        </p:txBody>
      </p:sp>
    </p:spTree>
    <p:extLst>
      <p:ext uri="{BB962C8B-B14F-4D97-AF65-F5344CB8AC3E}">
        <p14:creationId xmlns:p14="http://schemas.microsoft.com/office/powerpoint/2010/main" val="1676189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1651" y="1816677"/>
            <a:ext cx="3173105" cy="1463722"/>
          </a:xfrm>
          <a:prstGeom prst="wedgeRoundRect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prstClr val="black"/>
                </a:solidFill>
                <a:latin typeface="Arial Narrow" panose="020B0606020202030204" pitchFamily="34" charset="0"/>
                <a:cs typeface="Arabic Typesetting" panose="03020402040406030203" pitchFamily="66" charset="-78"/>
              </a:rPr>
              <a:t>“ If I start now I’ll forget it, so I might as well start nearer the exam”</a:t>
            </a:r>
          </a:p>
        </p:txBody>
      </p:sp>
      <p:sp>
        <p:nvSpPr>
          <p:cNvPr id="3" name="Content Placeholder 2"/>
          <p:cNvSpPr>
            <a:spLocks noGrp="1"/>
          </p:cNvSpPr>
          <p:nvPr>
            <p:ph idx="1"/>
          </p:nvPr>
        </p:nvSpPr>
        <p:spPr>
          <a:xfrm>
            <a:off x="163773" y="1481635"/>
            <a:ext cx="8980228" cy="4008338"/>
          </a:xfrm>
        </p:spPr>
        <p:txBody>
          <a:bodyPr>
            <a:normAutofit/>
          </a:bodyPr>
          <a:lstStyle/>
          <a:p>
            <a:pPr marL="0" indent="0">
              <a:buNone/>
            </a:pPr>
            <a:r>
              <a:rPr lang="en-GB" sz="2400" dirty="0"/>
              <a:t>								</a:t>
            </a:r>
          </a:p>
          <a:p>
            <a:pPr marL="0" indent="0">
              <a:buNone/>
            </a:pPr>
            <a:r>
              <a:rPr lang="en-GB" sz="2400" dirty="0"/>
              <a:t>						Stay on top of the </a:t>
            </a:r>
            <a:r>
              <a:rPr lang="en-GB" sz="2400" b="1" i="1" dirty="0"/>
              <a:t>‘learning</a:t>
            </a:r>
            <a:r>
              <a:rPr lang="en-GB" sz="2400" dirty="0"/>
              <a:t>’ stage</a:t>
            </a:r>
          </a:p>
          <a:p>
            <a:pPr marL="0" indent="0">
              <a:buNone/>
            </a:pPr>
            <a:r>
              <a:rPr lang="en-GB" sz="2400" dirty="0"/>
              <a:t>						More time for the </a:t>
            </a:r>
            <a:r>
              <a:rPr lang="en-GB" sz="2400" b="1" i="1" dirty="0"/>
              <a:t>‘applying</a:t>
            </a:r>
            <a:r>
              <a:rPr lang="en-GB" sz="2400" dirty="0"/>
              <a:t>’ stage</a:t>
            </a:r>
          </a:p>
          <a:p>
            <a:pPr marL="0" indent="0">
              <a:buNone/>
            </a:pPr>
            <a:r>
              <a:rPr lang="en-GB" sz="2400" dirty="0"/>
              <a:t>						</a:t>
            </a:r>
          </a:p>
          <a:p>
            <a:pPr marL="0" indent="0">
              <a:buNone/>
            </a:pPr>
            <a:r>
              <a:rPr lang="en-GB" sz="2400" dirty="0"/>
              <a:t>								</a:t>
            </a:r>
          </a:p>
        </p:txBody>
      </p:sp>
      <p:sp>
        <p:nvSpPr>
          <p:cNvPr id="4" name="Title 2"/>
          <p:cNvSpPr>
            <a:spLocks noGrp="1"/>
          </p:cNvSpPr>
          <p:nvPr>
            <p:ph type="title"/>
          </p:nvPr>
        </p:nvSpPr>
        <p:spPr>
          <a:xfrm>
            <a:off x="628650" y="936614"/>
            <a:ext cx="7886700" cy="667852"/>
          </a:xfrm>
        </p:spPr>
        <p:txBody>
          <a:bodyPr>
            <a:normAutofit/>
          </a:bodyPr>
          <a:lstStyle/>
          <a:p>
            <a:pPr algn="ctr"/>
            <a:r>
              <a:rPr lang="en-GB" b="1" u="sng" dirty="0">
                <a:latin typeface="+mn-lt"/>
              </a:rPr>
              <a:t>Make a start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1" y="1676117"/>
            <a:ext cx="3582537" cy="3536108"/>
          </a:xfrm>
          <a:prstGeom prst="rect">
            <a:avLst/>
          </a:prstGeom>
        </p:spPr>
      </p:pic>
      <p:sp>
        <p:nvSpPr>
          <p:cNvPr id="5" name="TextBox 4"/>
          <p:cNvSpPr txBox="1"/>
          <p:nvPr/>
        </p:nvSpPr>
        <p:spPr>
          <a:xfrm>
            <a:off x="4473054" y="3280399"/>
            <a:ext cx="4513997" cy="1084912"/>
          </a:xfrm>
          <a:prstGeom prst="rect">
            <a:avLst/>
          </a:prstGeom>
          <a:noFill/>
        </p:spPr>
        <p:txBody>
          <a:bodyPr wrap="square" rtlCol="0">
            <a:spAutoFit/>
          </a:bodyPr>
          <a:lstStyle/>
          <a:p>
            <a:pPr algn="ctr"/>
            <a:r>
              <a:rPr lang="en-GB" sz="2550" dirty="0">
                <a:solidFill>
                  <a:prstClr val="black"/>
                </a:solidFill>
              </a:rPr>
              <a:t>Replace with</a:t>
            </a:r>
          </a:p>
          <a:p>
            <a:pPr algn="ctr"/>
            <a:r>
              <a:rPr lang="en-GB" sz="2550" dirty="0">
                <a:solidFill>
                  <a:prstClr val="black"/>
                </a:solidFill>
              </a:rPr>
              <a:t>‘slow and steady wins the race’ </a:t>
            </a:r>
          </a:p>
          <a:p>
            <a:endParaRPr lang="en-GB" sz="1350" dirty="0">
              <a:solidFill>
                <a:prstClr val="black"/>
              </a:solidFill>
            </a:endParaRPr>
          </a:p>
        </p:txBody>
      </p:sp>
      <p:cxnSp>
        <p:nvCxnSpPr>
          <p:cNvPr id="8" name="Straight Connector 7">
            <a:extLst>
              <a:ext uri="{FF2B5EF4-FFF2-40B4-BE49-F238E27FC236}">
                <a16:creationId xmlns="" xmlns:a16="http://schemas.microsoft.com/office/drawing/2014/main" id="{4D39FD14-AF20-4848-882D-59EFA1B23277}"/>
              </a:ext>
            </a:extLst>
          </p:cNvPr>
          <p:cNvCxnSpPr>
            <a:cxnSpLocks/>
          </p:cNvCxnSpPr>
          <p:nvPr/>
        </p:nvCxnSpPr>
        <p:spPr>
          <a:xfrm>
            <a:off x="628650" y="1580432"/>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5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94" y="1543051"/>
            <a:ext cx="8823278" cy="3946922"/>
          </a:xfrm>
        </p:spPr>
        <p:txBody>
          <a:bodyPr/>
          <a:lstStyle/>
          <a:p>
            <a:pPr marL="0" indent="0">
              <a:buNone/>
            </a:pPr>
            <a:r>
              <a:rPr lang="en-GB" dirty="0" smtClean="0"/>
              <a:t>						</a:t>
            </a:r>
          </a:p>
          <a:p>
            <a:pPr marL="0" indent="0">
              <a:buNone/>
            </a:pPr>
            <a:r>
              <a:rPr lang="en-GB" sz="2400" dirty="0"/>
              <a:t>						Avoid causing anxiety</a:t>
            </a:r>
          </a:p>
          <a:p>
            <a:pPr marL="0" indent="0">
              <a:buNone/>
            </a:pPr>
            <a:r>
              <a:rPr lang="en-GB" sz="2400" dirty="0"/>
              <a:t>						Take action, see your teacher</a:t>
            </a:r>
          </a:p>
          <a:p>
            <a:pPr marL="0" indent="0">
              <a:buNone/>
            </a:pPr>
            <a:r>
              <a:rPr lang="en-GB" sz="2400" dirty="0"/>
              <a:t>						</a:t>
            </a:r>
          </a:p>
        </p:txBody>
      </p:sp>
      <p:sp>
        <p:nvSpPr>
          <p:cNvPr id="4" name="Title 2"/>
          <p:cNvSpPr txBox="1">
            <a:spLocks/>
          </p:cNvSpPr>
          <p:nvPr/>
        </p:nvSpPr>
        <p:spPr>
          <a:xfrm>
            <a:off x="184245" y="967321"/>
            <a:ext cx="8690212" cy="66785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50" b="1" u="sng" dirty="0">
                <a:solidFill>
                  <a:prstClr val="black"/>
                </a:solidFill>
                <a:latin typeface="Calibri" panose="020F0502020204030204"/>
              </a:rPr>
              <a:t>Sort out any questions you have as you go along</a:t>
            </a:r>
          </a:p>
        </p:txBody>
      </p:sp>
      <p:sp>
        <p:nvSpPr>
          <p:cNvPr id="5" name="Rounded Rectangular Callout 4"/>
          <p:cNvSpPr/>
          <p:nvPr/>
        </p:nvSpPr>
        <p:spPr>
          <a:xfrm>
            <a:off x="317311" y="1839889"/>
            <a:ext cx="3173105" cy="1453487"/>
          </a:xfrm>
          <a:prstGeom prst="wedgeRoundRect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prstClr val="black"/>
                </a:solidFill>
              </a:rPr>
              <a:t>“I feel silly asking, my friends will think I’m a geek”</a:t>
            </a:r>
          </a:p>
        </p:txBody>
      </p:sp>
      <p:cxnSp>
        <p:nvCxnSpPr>
          <p:cNvPr id="6" name="Straight Connector 5">
            <a:extLst>
              <a:ext uri="{FF2B5EF4-FFF2-40B4-BE49-F238E27FC236}">
                <a16:creationId xmlns="" xmlns:a16="http://schemas.microsoft.com/office/drawing/2014/main" id="{4D39FD14-AF20-4848-882D-59EFA1B23277}"/>
              </a:ext>
            </a:extLst>
          </p:cNvPr>
          <p:cNvCxnSpPr>
            <a:cxnSpLocks/>
          </p:cNvCxnSpPr>
          <p:nvPr/>
        </p:nvCxnSpPr>
        <p:spPr>
          <a:xfrm>
            <a:off x="586000" y="1631612"/>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7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94" y="1543051"/>
            <a:ext cx="8823278" cy="3946922"/>
          </a:xfrm>
        </p:spPr>
        <p:txBody>
          <a:bodyPr/>
          <a:lstStyle/>
          <a:p>
            <a:pPr marL="0" indent="0">
              <a:buNone/>
            </a:pPr>
            <a:r>
              <a:rPr lang="en-GB" dirty="0" smtClean="0"/>
              <a:t>						</a:t>
            </a:r>
            <a:r>
              <a:rPr lang="en-GB" sz="2400" dirty="0" smtClean="0"/>
              <a:t>Plan </a:t>
            </a:r>
            <a:r>
              <a:rPr lang="en-GB" sz="2400" dirty="0"/>
              <a:t>your study time and rest time</a:t>
            </a:r>
          </a:p>
          <a:p>
            <a:pPr marL="0" indent="0">
              <a:buNone/>
            </a:pPr>
            <a:r>
              <a:rPr lang="en-GB" sz="2400" dirty="0"/>
              <a:t>					</a:t>
            </a:r>
            <a:r>
              <a:rPr lang="en-GB" sz="2400" dirty="0" smtClean="0"/>
              <a:t>	Start </a:t>
            </a:r>
            <a:r>
              <a:rPr lang="en-GB" sz="2400" dirty="0"/>
              <a:t>small; minutes, task, </a:t>
            </a:r>
            <a:r>
              <a:rPr lang="en-GB" sz="2400" dirty="0" smtClean="0"/>
              <a:t>                 						frequency</a:t>
            </a:r>
            <a:r>
              <a:rPr lang="en-GB" sz="2400" dirty="0"/>
              <a:t>.</a:t>
            </a:r>
          </a:p>
          <a:p>
            <a:pPr marL="0" indent="0">
              <a:buNone/>
            </a:pPr>
            <a:r>
              <a:rPr lang="en-GB" sz="2400" dirty="0"/>
              <a:t>						Build to 45 minutes then break</a:t>
            </a:r>
          </a:p>
          <a:p>
            <a:pPr marL="0" indent="0">
              <a:buNone/>
            </a:pPr>
            <a:r>
              <a:rPr lang="en-GB" sz="2400" dirty="0"/>
              <a:t>						</a:t>
            </a:r>
            <a:endParaRPr lang="en-GB" sz="2400" b="1" dirty="0"/>
          </a:p>
        </p:txBody>
      </p:sp>
      <p:sp>
        <p:nvSpPr>
          <p:cNvPr id="4" name="Title 2"/>
          <p:cNvSpPr txBox="1">
            <a:spLocks/>
          </p:cNvSpPr>
          <p:nvPr/>
        </p:nvSpPr>
        <p:spPr>
          <a:xfrm>
            <a:off x="0" y="967321"/>
            <a:ext cx="9048466" cy="667852"/>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u="sng" dirty="0">
                <a:solidFill>
                  <a:prstClr val="black"/>
                </a:solidFill>
                <a:latin typeface="Calibri" panose="020F0502020204030204"/>
              </a:rPr>
              <a:t>Build up your level of concentration </a:t>
            </a:r>
            <a:r>
              <a:rPr lang="en-GB" sz="3300" b="1" i="1" u="sng" dirty="0">
                <a:solidFill>
                  <a:prstClr val="black"/>
                </a:solidFill>
                <a:latin typeface="Calibri" panose="020F0502020204030204"/>
              </a:rPr>
              <a:t>gradually</a:t>
            </a:r>
            <a:r>
              <a:rPr lang="en-GB" sz="3525" b="1" dirty="0">
                <a:solidFill>
                  <a:prstClr val="black"/>
                </a:solidFill>
                <a:latin typeface="Calibri" panose="020F0502020204030204"/>
              </a:rPr>
              <a:t>   </a:t>
            </a:r>
            <a:r>
              <a:rPr lang="en-GB" sz="3300" b="1" u="sng" dirty="0">
                <a:solidFill>
                  <a:prstClr val="black"/>
                </a:solidFill>
                <a:effectLst>
                  <a:outerShdw blurRad="38100" dist="38100" dir="2700000" algn="tl">
                    <a:srgbClr val="000000">
                      <a:alpha val="43137"/>
                    </a:srgbClr>
                  </a:outerShdw>
                </a:effectLst>
                <a:latin typeface="Calibri" panose="020F0502020204030204"/>
              </a:rPr>
              <a:t>Mental discipline</a:t>
            </a:r>
          </a:p>
        </p:txBody>
      </p:sp>
      <p:sp>
        <p:nvSpPr>
          <p:cNvPr id="5" name="Rounded Rectangular Callout 4"/>
          <p:cNvSpPr/>
          <p:nvPr/>
        </p:nvSpPr>
        <p:spPr>
          <a:xfrm>
            <a:off x="631209" y="1943092"/>
            <a:ext cx="2702256" cy="1074761"/>
          </a:xfrm>
          <a:prstGeom prst="wedgeRoundRect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prstClr val="black"/>
                </a:solidFill>
              </a:rPr>
              <a:t>I give up, I can’t concentrate</a:t>
            </a:r>
          </a:p>
        </p:txBody>
      </p:sp>
      <p:sp>
        <p:nvSpPr>
          <p:cNvPr id="6" name="Rounded Rectangular Callout 5"/>
          <p:cNvSpPr/>
          <p:nvPr/>
        </p:nvSpPr>
        <p:spPr>
          <a:xfrm>
            <a:off x="73356" y="1666724"/>
            <a:ext cx="3817961" cy="1627496"/>
          </a:xfrm>
          <a:prstGeom prst="wedgeRoundRect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Every time I lost focus, I tried to re-focus again. I forced myself to sit there and keep re-focussing. After a while I saw my attention span start to increase</a:t>
            </a:r>
          </a:p>
        </p:txBody>
      </p:sp>
      <p:sp>
        <p:nvSpPr>
          <p:cNvPr id="7" name="Rounded Rectangular Callout 6"/>
          <p:cNvSpPr/>
          <p:nvPr/>
        </p:nvSpPr>
        <p:spPr>
          <a:xfrm>
            <a:off x="4346772" y="3251368"/>
            <a:ext cx="4452582" cy="1919215"/>
          </a:xfrm>
          <a:prstGeom prst="wedgeRoundRectCallou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prstClr val="black"/>
                </a:solidFill>
              </a:rPr>
              <a:t>“After a while I started to see that I enjoyed studying,</a:t>
            </a:r>
          </a:p>
          <a:p>
            <a:pPr algn="ctr"/>
            <a:r>
              <a:rPr lang="en-GB" sz="2700" dirty="0">
                <a:solidFill>
                  <a:prstClr val="black"/>
                </a:solidFill>
              </a:rPr>
              <a:t>Being able to focus made me want to do more”.</a:t>
            </a:r>
          </a:p>
        </p:txBody>
      </p:sp>
    </p:spTree>
    <p:extLst>
      <p:ext uri="{BB962C8B-B14F-4D97-AF65-F5344CB8AC3E}">
        <p14:creationId xmlns:p14="http://schemas.microsoft.com/office/powerpoint/2010/main" val="21873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94" y="1543051"/>
            <a:ext cx="8823278" cy="3946922"/>
          </a:xfrm>
        </p:spPr>
        <p:txBody>
          <a:bodyPr>
            <a:normAutofit/>
          </a:bodyPr>
          <a:lstStyle/>
          <a:p>
            <a:pPr marL="2743200" lvl="8" indent="0">
              <a:buNone/>
            </a:pPr>
            <a:r>
              <a:rPr lang="en-GB" sz="2400" dirty="0"/>
              <a:t>		</a:t>
            </a:r>
          </a:p>
        </p:txBody>
      </p:sp>
      <p:sp>
        <p:nvSpPr>
          <p:cNvPr id="4" name="Title 2"/>
          <p:cNvSpPr txBox="1">
            <a:spLocks/>
          </p:cNvSpPr>
          <p:nvPr/>
        </p:nvSpPr>
        <p:spPr>
          <a:xfrm>
            <a:off x="628650" y="967321"/>
            <a:ext cx="7886700" cy="6678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u="sng" dirty="0">
                <a:solidFill>
                  <a:prstClr val="black"/>
                </a:solidFill>
                <a:latin typeface="Calibri" panose="020F0502020204030204"/>
              </a:rPr>
              <a:t>Avoid distractions from technology</a:t>
            </a:r>
          </a:p>
        </p:txBody>
      </p:sp>
      <p:sp>
        <p:nvSpPr>
          <p:cNvPr id="5" name="Rounded Rectangular Callout 4"/>
          <p:cNvSpPr/>
          <p:nvPr/>
        </p:nvSpPr>
        <p:spPr>
          <a:xfrm>
            <a:off x="255895" y="1635173"/>
            <a:ext cx="2497541" cy="870044"/>
          </a:xfrm>
          <a:prstGeom prst="wedgeRoundRect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prstClr val="black"/>
                </a:solidFill>
              </a:rPr>
              <a:t>I can’t not have my ‘phone.</a:t>
            </a:r>
          </a:p>
        </p:txBody>
      </p:sp>
      <p:sp>
        <p:nvSpPr>
          <p:cNvPr id="2" name="Rounded Rectangular Callout 1"/>
          <p:cNvSpPr/>
          <p:nvPr/>
        </p:nvSpPr>
        <p:spPr>
          <a:xfrm>
            <a:off x="133065" y="1614700"/>
            <a:ext cx="4391167" cy="1740089"/>
          </a:xfrm>
          <a:prstGeom prst="wedgeRoundRectCallou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a:t>
            </a:r>
            <a:r>
              <a:rPr lang="en-GB" sz="2700" dirty="0">
                <a:solidFill>
                  <a:prstClr val="black"/>
                </a:solidFill>
              </a:rPr>
              <a:t>I would put my phone in another room so I would not be tempted to check it	</a:t>
            </a:r>
          </a:p>
        </p:txBody>
      </p:sp>
      <p:cxnSp>
        <p:nvCxnSpPr>
          <p:cNvPr id="6" name="Straight Connector 5">
            <a:extLst>
              <a:ext uri="{FF2B5EF4-FFF2-40B4-BE49-F238E27FC236}">
                <a16:creationId xmlns="" xmlns:a16="http://schemas.microsoft.com/office/drawing/2014/main" id="{4D39FD14-AF20-4848-882D-59EFA1B23277}"/>
              </a:ext>
            </a:extLst>
          </p:cNvPr>
          <p:cNvCxnSpPr>
            <a:cxnSpLocks/>
          </p:cNvCxnSpPr>
          <p:nvPr/>
        </p:nvCxnSpPr>
        <p:spPr>
          <a:xfrm>
            <a:off x="628650" y="1559961"/>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41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44693" y="4588465"/>
            <a:ext cx="4413422" cy="1323439"/>
          </a:xfrm>
          <a:prstGeom prst="rect">
            <a:avLst/>
          </a:prstGeom>
          <a:noFill/>
        </p:spPr>
        <p:txBody>
          <a:bodyPr wrap="square" rtlCol="0">
            <a:spAutoFit/>
          </a:bodyPr>
          <a:lstStyle/>
          <a:p>
            <a:pPr algn="ctr"/>
            <a:r>
              <a:rPr lang="en-GB" altLang="en-US" sz="4000" b="1" dirty="0" smtClean="0">
                <a:solidFill>
                  <a:srgbClr val="CE0F42"/>
                </a:solidFill>
                <a:effectLst>
                  <a:outerShdw blurRad="38100" dist="38100" dir="2700000" algn="tl">
                    <a:srgbClr val="000000">
                      <a:alpha val="43137"/>
                    </a:srgbClr>
                  </a:outerShdw>
                </a:effectLst>
              </a:rPr>
              <a:t>Mr Feltimo</a:t>
            </a:r>
          </a:p>
          <a:p>
            <a:pPr algn="ctr"/>
            <a:r>
              <a:rPr lang="en-GB" altLang="en-US" sz="4000" b="1" dirty="0" smtClean="0">
                <a:solidFill>
                  <a:srgbClr val="CE0F42"/>
                </a:solidFill>
                <a:effectLst>
                  <a:outerShdw blurRad="38100" dist="38100" dir="2700000" algn="tl">
                    <a:srgbClr val="000000">
                      <a:alpha val="43137"/>
                    </a:srgbClr>
                  </a:outerShdw>
                </a:effectLst>
              </a:rPr>
              <a:t> Year Manager</a:t>
            </a:r>
          </a:p>
        </p:txBody>
      </p:sp>
    </p:spTree>
    <p:extLst>
      <p:ext uri="{BB962C8B-B14F-4D97-AF65-F5344CB8AC3E}">
        <p14:creationId xmlns:p14="http://schemas.microsoft.com/office/powerpoint/2010/main" val="2754733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28650" y="967321"/>
            <a:ext cx="7886700" cy="6678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b="1" u="sng" dirty="0">
                <a:solidFill>
                  <a:prstClr val="black"/>
                </a:solidFill>
                <a:latin typeface="Calibri" panose="020F0502020204030204"/>
              </a:rPr>
              <a:t>Do Sport / Exercise</a:t>
            </a:r>
          </a:p>
        </p:txBody>
      </p:sp>
      <p:pic>
        <p:nvPicPr>
          <p:cNvPr id="6" name="Content Placeholder 5"/>
          <p:cNvPicPr>
            <a:picLocks noGrp="1" noChangeAspect="1"/>
          </p:cNvPicPr>
          <p:nvPr>
            <p:ph idx="1"/>
          </p:nvPr>
        </p:nvPicPr>
        <p:blipFill rotWithShape="1">
          <a:blip r:embed="rId2"/>
          <a:srcRect l="4565" t="10286" r="8557" b="6440"/>
          <a:stretch/>
        </p:blipFill>
        <p:spPr>
          <a:xfrm>
            <a:off x="91614" y="1509819"/>
            <a:ext cx="5312035" cy="3052799"/>
          </a:xfrm>
          <a:prstGeom prst="rect">
            <a:avLst/>
          </a:prstGeom>
        </p:spPr>
      </p:pic>
      <p:sp>
        <p:nvSpPr>
          <p:cNvPr id="7" name="Rectangle 6"/>
          <p:cNvSpPr/>
          <p:nvPr/>
        </p:nvSpPr>
        <p:spPr>
          <a:xfrm>
            <a:off x="5018964" y="1563522"/>
            <a:ext cx="4572000" cy="1870769"/>
          </a:xfrm>
          <a:prstGeom prst="rect">
            <a:avLst/>
          </a:prstGeom>
        </p:spPr>
        <p:txBody>
          <a:bodyPr>
            <a:spAutoFit/>
          </a:bodyPr>
          <a:lstStyle/>
          <a:p>
            <a:pPr>
              <a:lnSpc>
                <a:spcPct val="107000"/>
              </a:lnSpc>
              <a:tabLst>
                <a:tab pos="342900" algn="l"/>
              </a:tabLst>
            </a:pPr>
            <a:r>
              <a:rPr lang="en-GB" sz="2700" dirty="0">
                <a:solidFill>
                  <a:prstClr val="black"/>
                </a:solidFill>
                <a:ea typeface="Calibri" panose="020F0502020204030204" pitchFamily="34" charset="0"/>
                <a:cs typeface="Times New Roman" panose="02020603050405020304" pitchFamily="18" charset="0"/>
              </a:rPr>
              <a:t>Improves your concentration</a:t>
            </a:r>
          </a:p>
          <a:p>
            <a:pPr>
              <a:lnSpc>
                <a:spcPct val="107000"/>
              </a:lnSpc>
              <a:tabLst>
                <a:tab pos="342900" algn="l"/>
              </a:tabLst>
            </a:pPr>
            <a:r>
              <a:rPr lang="en-GB" sz="2700" dirty="0">
                <a:solidFill>
                  <a:prstClr val="black"/>
                </a:solidFill>
                <a:ea typeface="Calibri" panose="020F0502020204030204" pitchFamily="34" charset="0"/>
                <a:cs typeface="Times New Roman" panose="02020603050405020304" pitchFamily="18" charset="0"/>
              </a:rPr>
              <a:t>Boosts your memory</a:t>
            </a:r>
          </a:p>
          <a:p>
            <a:pPr>
              <a:lnSpc>
                <a:spcPct val="107000"/>
              </a:lnSpc>
              <a:tabLst>
                <a:tab pos="342900" algn="l"/>
              </a:tabLst>
            </a:pPr>
            <a:r>
              <a:rPr lang="en-GB" sz="2700" dirty="0">
                <a:solidFill>
                  <a:prstClr val="black"/>
                </a:solidFill>
                <a:ea typeface="Calibri" panose="020F0502020204030204" pitchFamily="34" charset="0"/>
                <a:cs typeface="Times New Roman" panose="02020603050405020304" pitchFamily="18" charset="0"/>
              </a:rPr>
              <a:t>  Helps reduce stress </a:t>
            </a:r>
          </a:p>
          <a:p>
            <a:pPr>
              <a:lnSpc>
                <a:spcPct val="107000"/>
              </a:lnSpc>
              <a:spcAft>
                <a:spcPts val="600"/>
              </a:spcAft>
              <a:tabLst>
                <a:tab pos="342900" algn="l"/>
              </a:tabLst>
            </a:pPr>
            <a:r>
              <a:rPr lang="en-GB" sz="2700" dirty="0">
                <a:solidFill>
                  <a:prstClr val="black"/>
                </a:solidFill>
                <a:ea typeface="Calibri" panose="020F0502020204030204" pitchFamily="34" charset="0"/>
                <a:cs typeface="Times New Roman" panose="02020603050405020304" pitchFamily="18" charset="0"/>
              </a:rPr>
              <a:t>  Lengthens attention span</a:t>
            </a:r>
          </a:p>
        </p:txBody>
      </p:sp>
      <p:sp>
        <p:nvSpPr>
          <p:cNvPr id="8" name="TextBox 7"/>
          <p:cNvSpPr txBox="1"/>
          <p:nvPr/>
        </p:nvSpPr>
        <p:spPr>
          <a:xfrm>
            <a:off x="329057" y="4732059"/>
            <a:ext cx="5815012" cy="369332"/>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Red</a:t>
            </a:r>
            <a:r>
              <a:rPr lang="en-GB" dirty="0">
                <a:solidFill>
                  <a:prstClr val="black"/>
                </a:solidFill>
                <a:latin typeface="Arial" panose="020B0604020202020204" pitchFamily="34" charset="0"/>
                <a:cs typeface="Arial" panose="020B0604020202020204" pitchFamily="34" charset="0"/>
              </a:rPr>
              <a:t> areas are very active; </a:t>
            </a:r>
            <a:r>
              <a:rPr lang="en-GB" b="1" dirty="0">
                <a:solidFill>
                  <a:srgbClr val="0070C0"/>
                </a:solidFill>
                <a:latin typeface="Arial" panose="020B0604020202020204" pitchFamily="34" charset="0"/>
                <a:cs typeface="Arial" panose="020B0604020202020204" pitchFamily="34" charset="0"/>
              </a:rPr>
              <a:t>Blue</a:t>
            </a:r>
            <a:r>
              <a:rPr lang="en-GB" dirty="0">
                <a:solidFill>
                  <a:prstClr val="black"/>
                </a:solidFill>
                <a:latin typeface="Arial" panose="020B0604020202020204" pitchFamily="34" charset="0"/>
                <a:cs typeface="Arial" panose="020B0604020202020204" pitchFamily="34" charset="0"/>
              </a:rPr>
              <a:t> areas are least active</a:t>
            </a:r>
          </a:p>
        </p:txBody>
      </p:sp>
      <p:cxnSp>
        <p:nvCxnSpPr>
          <p:cNvPr id="9" name="Straight Connector 8">
            <a:extLst>
              <a:ext uri="{FF2B5EF4-FFF2-40B4-BE49-F238E27FC236}">
                <a16:creationId xmlns="" xmlns:a16="http://schemas.microsoft.com/office/drawing/2014/main" id="{4D39FD14-AF20-4848-882D-59EFA1B23277}"/>
              </a:ext>
            </a:extLst>
          </p:cNvPr>
          <p:cNvCxnSpPr>
            <a:cxnSpLocks/>
          </p:cNvCxnSpPr>
          <p:nvPr/>
        </p:nvCxnSpPr>
        <p:spPr>
          <a:xfrm>
            <a:off x="628650" y="1559961"/>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38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4" y="1021024"/>
            <a:ext cx="7886700" cy="603914"/>
          </a:xfrm>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
            </a:r>
            <a:br>
              <a:rPr lang="en-GB" b="1" dirty="0">
                <a:solidFill>
                  <a:schemeClr val="bg1"/>
                </a:solidFill>
                <a:latin typeface="Arial" panose="020B0604020202020204" pitchFamily="34" charset="0"/>
                <a:cs typeface="Arial" panose="020B0604020202020204" pitchFamily="34" charset="0"/>
              </a:rPr>
            </a:br>
            <a:r>
              <a:rPr lang="en-GB" b="1" u="sng" dirty="0" smtClean="0">
                <a:latin typeface="+mn-lt"/>
                <a:cs typeface="Arial" panose="020B0604020202020204" pitchFamily="34" charset="0"/>
              </a:rPr>
              <a:t>Look at your diet</a:t>
            </a:r>
            <a:r>
              <a:rPr lang="en-GB" b="1" dirty="0" smtClean="0">
                <a:latin typeface="+mn-lt"/>
                <a:cs typeface="Arial" panose="020B0604020202020204" pitchFamily="34" charset="0"/>
              </a:rPr>
              <a:t> : 	</a:t>
            </a:r>
            <a:r>
              <a:rPr lang="en-GB" sz="2700" b="1" dirty="0">
                <a:latin typeface="Arial" panose="020B0604020202020204" pitchFamily="34" charset="0"/>
                <a:cs typeface="Arial" panose="020B0604020202020204" pitchFamily="34" charset="0"/>
              </a:rPr>
              <a:t>Energy boosting Foods</a:t>
            </a:r>
            <a:r>
              <a:rPr lang="en-GB" b="1" dirty="0">
                <a:latin typeface="+mn-lt"/>
                <a:cs typeface="Arial" panose="020B0604020202020204" pitchFamily="34" charset="0"/>
              </a:rPr>
              <a:t/>
            </a:r>
            <a:br>
              <a:rPr lang="en-GB" b="1" dirty="0">
                <a:latin typeface="+mn-lt"/>
                <a:cs typeface="Arial" panose="020B0604020202020204" pitchFamily="34" charset="0"/>
              </a:rPr>
            </a:br>
            <a:endParaRPr lang="en-GB" b="1" dirty="0">
              <a:latin typeface="+mn-lt"/>
            </a:endParaRPr>
          </a:p>
        </p:txBody>
      </p:sp>
      <p:sp>
        <p:nvSpPr>
          <p:cNvPr id="3" name="Content Placeholder 2"/>
          <p:cNvSpPr>
            <a:spLocks noGrp="1"/>
          </p:cNvSpPr>
          <p:nvPr>
            <p:ph idx="1"/>
          </p:nvPr>
        </p:nvSpPr>
        <p:spPr>
          <a:xfrm>
            <a:off x="133066" y="1686352"/>
            <a:ext cx="8382284" cy="3803621"/>
          </a:xfrm>
        </p:spPr>
        <p:txBody>
          <a:bodyPr/>
          <a:lstStyle/>
          <a:p>
            <a:pPr marL="0" indent="0">
              <a:buNone/>
            </a:pPr>
            <a:r>
              <a:rPr lang="en-GB" b="1" dirty="0" smtClean="0">
                <a:latin typeface="Arial" panose="020B0604020202020204" pitchFamily="34" charset="0"/>
                <a:cs typeface="Arial" panose="020B0604020202020204" pitchFamily="34" charset="0"/>
              </a:rPr>
              <a:t>					</a:t>
            </a:r>
            <a:endParaRPr lang="en-GB" dirty="0"/>
          </a:p>
        </p:txBody>
      </p:sp>
      <p:sp>
        <p:nvSpPr>
          <p:cNvPr id="4" name="Rectangle 3"/>
          <p:cNvSpPr/>
          <p:nvPr/>
        </p:nvSpPr>
        <p:spPr>
          <a:xfrm>
            <a:off x="167473" y="1550827"/>
            <a:ext cx="3120983" cy="1084912"/>
          </a:xfrm>
          <a:prstGeom prst="rect">
            <a:avLst/>
          </a:prstGeom>
          <a:solidFill>
            <a:srgbClr val="FFFFFF"/>
          </a:solidFill>
          <a:ln>
            <a:noFill/>
          </a:ln>
        </p:spPr>
        <p:txBody>
          <a:bodyPr wrap="none">
            <a:spAutoFit/>
          </a:bodyPr>
          <a:lstStyle/>
          <a:p>
            <a:r>
              <a:rPr lang="en-GB" sz="2400" b="1" dirty="0">
                <a:solidFill>
                  <a:srgbClr val="00CC00"/>
                </a:solidFill>
                <a:latin typeface="Arial" panose="020B0604020202020204" pitchFamily="34" charset="0"/>
                <a:cs typeface="Arial" panose="020B0604020202020204" pitchFamily="34" charset="0"/>
              </a:rPr>
              <a:t>A BALANCING ACT</a:t>
            </a:r>
            <a:r>
              <a:rPr lang="en-GB" sz="2400" dirty="0">
                <a:solidFill>
                  <a:srgbClr val="00CC00"/>
                </a:solidFill>
                <a:latin typeface="Arial" panose="020B0604020202020204" pitchFamily="34" charset="0"/>
                <a:cs typeface="Arial" panose="020B0604020202020204" pitchFamily="34" charset="0"/>
              </a:rPr>
              <a:t> </a:t>
            </a:r>
          </a:p>
          <a:p>
            <a:r>
              <a:rPr lang="en-GB" sz="1350" dirty="0">
                <a:solidFill>
                  <a:srgbClr val="E7E6E6">
                    <a:lumMod val="25000"/>
                  </a:srgbClr>
                </a:solidFill>
                <a:latin typeface="Arial" panose="020B0604020202020204" pitchFamily="34" charset="0"/>
                <a:cs typeface="Arial" panose="020B0604020202020204" pitchFamily="34" charset="0"/>
              </a:rPr>
              <a:t>Keep your sugar levels under control</a:t>
            </a:r>
          </a:p>
          <a:p>
            <a:endParaRPr lang="en-GB" sz="1350" dirty="0">
              <a:solidFill>
                <a:prstClr val="black"/>
              </a:solidFill>
              <a:latin typeface="Arial" panose="020B0604020202020204" pitchFamily="34" charset="0"/>
              <a:cs typeface="Arial" panose="020B0604020202020204" pitchFamily="34" charset="0"/>
            </a:endParaRPr>
          </a:p>
          <a:p>
            <a:endParaRPr lang="en-GB" sz="1350" dirty="0">
              <a:solidFill>
                <a:prstClr val="black"/>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510" b="1665"/>
          <a:stretch>
            <a:fillRect/>
          </a:stretch>
        </p:blipFill>
        <p:spPr bwMode="auto">
          <a:xfrm>
            <a:off x="167472" y="2221847"/>
            <a:ext cx="2870574" cy="280114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3240622" y="2081741"/>
            <a:ext cx="2988860" cy="2700739"/>
          </a:xfrm>
          <a:prstGeom prst="rect">
            <a:avLst/>
          </a:prstGeom>
          <a:solidFill>
            <a:srgbClr val="FFFFFF">
              <a:alpha val="76078"/>
            </a:srgbClr>
          </a:solidFill>
          <a:ln>
            <a:solidFill>
              <a:schemeClr val="tx1"/>
            </a:solidFill>
          </a:ln>
        </p:spPr>
        <p:txBody>
          <a:bodyPr wrap="square" rtlCol="0">
            <a:spAutoFit/>
          </a:bodyPr>
          <a:lstStyle/>
          <a:p>
            <a:pPr algn="ctr"/>
            <a:r>
              <a:rPr lang="en-GB" sz="2100" b="1" dirty="0">
                <a:solidFill>
                  <a:srgbClr val="00CC00"/>
                </a:solidFill>
                <a:latin typeface="Arial" panose="020B0604020202020204" pitchFamily="34" charset="0"/>
                <a:cs typeface="Arial" panose="020B0604020202020204" pitchFamily="34" charset="0"/>
              </a:rPr>
              <a:t>MIGHTY MAGNESIUM</a:t>
            </a:r>
          </a:p>
          <a:p>
            <a:pPr algn="ctr"/>
            <a:endParaRPr lang="en-GB" sz="1350" b="1" dirty="0">
              <a:solidFill>
                <a:srgbClr val="E7E6E6">
                  <a:lumMod val="25000"/>
                </a:srgbClr>
              </a:solidFill>
              <a:latin typeface="Arial" panose="020B0604020202020204" pitchFamily="34" charset="0"/>
              <a:cs typeface="Arial" panose="020B0604020202020204" pitchFamily="34" charset="0"/>
            </a:endParaRPr>
          </a:p>
          <a:p>
            <a:pPr algn="ctr"/>
            <a:r>
              <a:rPr lang="en-GB" sz="1350" dirty="0">
                <a:solidFill>
                  <a:srgbClr val="E7E6E6">
                    <a:lumMod val="25000"/>
                  </a:srgbClr>
                </a:solidFill>
                <a:latin typeface="Arial" panose="020B0604020202020204" pitchFamily="34" charset="0"/>
                <a:cs typeface="Arial" panose="020B0604020202020204" pitchFamily="34" charset="0"/>
              </a:rPr>
              <a:t>Magnesium is involved in over 1000 enzymatic reactions in the body. It's vitally important in providing our cells with energy</a:t>
            </a:r>
            <a:endParaRPr lang="en-GB" sz="1350" b="1" dirty="0">
              <a:solidFill>
                <a:srgbClr val="E7E6E6">
                  <a:lumMod val="25000"/>
                </a:srgbClr>
              </a:solidFill>
              <a:latin typeface="Arial" panose="020B0604020202020204" pitchFamily="34" charset="0"/>
              <a:cs typeface="Arial" panose="020B0604020202020204" pitchFamily="34" charset="0"/>
            </a:endParaRPr>
          </a:p>
          <a:p>
            <a:pPr algn="ctr"/>
            <a:endParaRPr lang="en-GB" sz="1350" b="1" dirty="0">
              <a:solidFill>
                <a:srgbClr val="E7E6E6">
                  <a:lumMod val="25000"/>
                </a:srgbClr>
              </a:solidFill>
              <a:latin typeface="Arial" panose="020B0604020202020204" pitchFamily="34" charset="0"/>
              <a:cs typeface="Arial" panose="020B0604020202020204" pitchFamily="34" charset="0"/>
            </a:endParaRPr>
          </a:p>
          <a:p>
            <a:pPr algn="ctr"/>
            <a:r>
              <a:rPr lang="en-GB" sz="1350" b="1" dirty="0">
                <a:solidFill>
                  <a:srgbClr val="E7E6E6">
                    <a:lumMod val="25000"/>
                  </a:srgbClr>
                </a:solidFill>
                <a:latin typeface="Arial" panose="020B0604020202020204" pitchFamily="34" charset="0"/>
                <a:cs typeface="Arial" panose="020B0604020202020204" pitchFamily="34" charset="0"/>
              </a:rPr>
              <a:t>Green vegetables</a:t>
            </a:r>
          </a:p>
          <a:p>
            <a:pPr algn="ctr"/>
            <a:r>
              <a:rPr lang="en-GB" sz="1350" b="1" dirty="0">
                <a:solidFill>
                  <a:srgbClr val="E7E6E6">
                    <a:lumMod val="25000"/>
                  </a:srgbClr>
                </a:solidFill>
                <a:latin typeface="Arial" panose="020B0604020202020204" pitchFamily="34" charset="0"/>
                <a:cs typeface="Arial" panose="020B0604020202020204" pitchFamily="34" charset="0"/>
              </a:rPr>
              <a:t>Nuts</a:t>
            </a:r>
          </a:p>
          <a:p>
            <a:pPr algn="ctr"/>
            <a:r>
              <a:rPr lang="en-GB" sz="1350" b="1" dirty="0">
                <a:solidFill>
                  <a:srgbClr val="E7E6E6">
                    <a:lumMod val="25000"/>
                  </a:srgbClr>
                </a:solidFill>
                <a:latin typeface="Arial" panose="020B0604020202020204" pitchFamily="34" charset="0"/>
                <a:cs typeface="Arial" panose="020B0604020202020204" pitchFamily="34" charset="0"/>
              </a:rPr>
              <a:t>Pulses</a:t>
            </a:r>
          </a:p>
          <a:p>
            <a:pPr algn="ctr"/>
            <a:r>
              <a:rPr lang="en-GB" sz="1350" b="1" dirty="0">
                <a:solidFill>
                  <a:srgbClr val="E7E6E6">
                    <a:lumMod val="25000"/>
                  </a:srgbClr>
                </a:solidFill>
                <a:latin typeface="Arial" panose="020B0604020202020204" pitchFamily="34" charset="0"/>
                <a:cs typeface="Arial" panose="020B0604020202020204" pitchFamily="34" charset="0"/>
              </a:rPr>
              <a:t>Fish </a:t>
            </a:r>
          </a:p>
          <a:p>
            <a:pPr algn="ctr"/>
            <a:r>
              <a:rPr lang="en-GB" sz="1350" b="1" dirty="0">
                <a:solidFill>
                  <a:srgbClr val="E7E6E6">
                    <a:lumMod val="25000"/>
                  </a:srgbClr>
                </a:solidFill>
                <a:latin typeface="Arial" panose="020B0604020202020204" pitchFamily="34" charset="0"/>
                <a:cs typeface="Arial" panose="020B0604020202020204" pitchFamily="34" charset="0"/>
              </a:rPr>
              <a:t>Bananas</a:t>
            </a:r>
          </a:p>
        </p:txBody>
      </p:sp>
      <p:sp>
        <p:nvSpPr>
          <p:cNvPr id="7" name="Rectangle 6"/>
          <p:cNvSpPr/>
          <p:nvPr/>
        </p:nvSpPr>
        <p:spPr>
          <a:xfrm>
            <a:off x="6328008" y="1850898"/>
            <a:ext cx="2815992" cy="3116238"/>
          </a:xfrm>
          <a:prstGeom prst="rect">
            <a:avLst/>
          </a:prstGeom>
          <a:solidFill>
            <a:srgbClr val="FFFFFF">
              <a:alpha val="80000"/>
            </a:srgbClr>
          </a:solidFill>
          <a:ln>
            <a:solidFill>
              <a:schemeClr val="tx1"/>
            </a:solidFill>
          </a:ln>
        </p:spPr>
        <p:txBody>
          <a:bodyPr wrap="square">
            <a:spAutoFit/>
          </a:bodyPr>
          <a:lstStyle/>
          <a:p>
            <a:pPr algn="ctr"/>
            <a:r>
              <a:rPr lang="en-GB" sz="2100" b="1" dirty="0">
                <a:solidFill>
                  <a:srgbClr val="00CC00"/>
                </a:solidFill>
                <a:latin typeface="Arial" panose="020B0604020202020204" pitchFamily="34" charset="0"/>
                <a:cs typeface="Arial" panose="020B0604020202020204" pitchFamily="34" charset="0"/>
              </a:rPr>
              <a:t>UP THE B’S</a:t>
            </a:r>
          </a:p>
          <a:p>
            <a:pPr algn="ctr"/>
            <a:endParaRPr lang="en-GB" sz="1350" b="1" dirty="0">
              <a:solidFill>
                <a:srgbClr val="00CC00"/>
              </a:solidFill>
              <a:latin typeface="Arial" panose="020B0604020202020204" pitchFamily="34" charset="0"/>
              <a:cs typeface="Arial" panose="020B0604020202020204" pitchFamily="34" charset="0"/>
            </a:endParaRPr>
          </a:p>
          <a:p>
            <a:pPr algn="ctr"/>
            <a:r>
              <a:rPr lang="en-GB" sz="1350" dirty="0">
                <a:solidFill>
                  <a:srgbClr val="E7E6E6">
                    <a:lumMod val="25000"/>
                  </a:srgbClr>
                </a:solidFill>
                <a:latin typeface="Arial" panose="020B0604020202020204" pitchFamily="34" charset="0"/>
                <a:cs typeface="Arial" panose="020B0604020202020204" pitchFamily="34" charset="0"/>
              </a:rPr>
              <a:t>B vitamins are directly involved in creating energy at a cellular level &amp; will give you an energy boost</a:t>
            </a:r>
          </a:p>
          <a:p>
            <a:pPr algn="ctr"/>
            <a:endParaRPr lang="en-GB" sz="1350" dirty="0">
              <a:solidFill>
                <a:srgbClr val="E7E6E6">
                  <a:lumMod val="25000"/>
                </a:srgbClr>
              </a:solidFill>
              <a:latin typeface="Arial" panose="020B0604020202020204" pitchFamily="34" charset="0"/>
              <a:cs typeface="Arial" panose="020B0604020202020204" pitchFamily="34" charset="0"/>
            </a:endParaRPr>
          </a:p>
          <a:p>
            <a:pPr algn="ctr"/>
            <a:r>
              <a:rPr lang="en-GB" sz="1350" b="1" dirty="0">
                <a:solidFill>
                  <a:srgbClr val="E7E6E6">
                    <a:lumMod val="25000"/>
                  </a:srgbClr>
                </a:solidFill>
                <a:latin typeface="Arial" panose="020B0604020202020204" pitchFamily="34" charset="0"/>
                <a:cs typeface="Arial" panose="020B0604020202020204" pitchFamily="34" charset="0"/>
              </a:rPr>
              <a:t>Green vegetables</a:t>
            </a:r>
          </a:p>
          <a:p>
            <a:pPr algn="ctr"/>
            <a:r>
              <a:rPr lang="en-GB" sz="1350" b="1" dirty="0">
                <a:solidFill>
                  <a:srgbClr val="E7E6E6">
                    <a:lumMod val="25000"/>
                  </a:srgbClr>
                </a:solidFill>
                <a:latin typeface="Arial" panose="020B0604020202020204" pitchFamily="34" charset="0"/>
                <a:cs typeface="Arial" panose="020B0604020202020204" pitchFamily="34" charset="0"/>
              </a:rPr>
              <a:t> Asparagus / Spinach</a:t>
            </a:r>
          </a:p>
          <a:p>
            <a:pPr algn="ctr"/>
            <a:r>
              <a:rPr lang="en-GB" sz="1350" b="1" dirty="0">
                <a:solidFill>
                  <a:srgbClr val="E7E6E6">
                    <a:lumMod val="25000"/>
                  </a:srgbClr>
                </a:solidFill>
                <a:latin typeface="Arial" panose="020B0604020202020204" pitchFamily="34" charset="0"/>
                <a:cs typeface="Arial" panose="020B0604020202020204" pitchFamily="34" charset="0"/>
              </a:rPr>
              <a:t> Broccoli</a:t>
            </a:r>
          </a:p>
          <a:p>
            <a:pPr algn="ctr"/>
            <a:r>
              <a:rPr lang="en-GB" sz="1350" b="1" dirty="0">
                <a:solidFill>
                  <a:srgbClr val="E7E6E6">
                    <a:lumMod val="25000"/>
                  </a:srgbClr>
                </a:solidFill>
                <a:latin typeface="Arial" panose="020B0604020202020204" pitchFamily="34" charset="0"/>
                <a:cs typeface="Arial" panose="020B0604020202020204" pitchFamily="34" charset="0"/>
              </a:rPr>
              <a:t>Yoghurt</a:t>
            </a:r>
          </a:p>
          <a:p>
            <a:pPr algn="ctr"/>
            <a:r>
              <a:rPr lang="en-GB" sz="1350" b="1" dirty="0">
                <a:solidFill>
                  <a:srgbClr val="E7E6E6">
                    <a:lumMod val="25000"/>
                  </a:srgbClr>
                </a:solidFill>
                <a:latin typeface="Arial" panose="020B0604020202020204" pitchFamily="34" charset="0"/>
                <a:cs typeface="Arial" panose="020B0604020202020204" pitchFamily="34" charset="0"/>
              </a:rPr>
              <a:t>Chicken / Turkey / Salmon</a:t>
            </a:r>
          </a:p>
          <a:p>
            <a:pPr algn="ctr"/>
            <a:r>
              <a:rPr lang="en-GB" sz="1350" b="1" dirty="0">
                <a:solidFill>
                  <a:srgbClr val="E7E6E6">
                    <a:lumMod val="25000"/>
                  </a:srgbClr>
                </a:solidFill>
                <a:latin typeface="Arial" panose="020B0604020202020204" pitchFamily="34" charset="0"/>
                <a:cs typeface="Arial" panose="020B0604020202020204" pitchFamily="34" charset="0"/>
              </a:rPr>
              <a:t>Whole Grains / Brown rice</a:t>
            </a:r>
          </a:p>
          <a:p>
            <a:pPr algn="ctr"/>
            <a:r>
              <a:rPr lang="en-GB" sz="1350" b="1" dirty="0">
                <a:solidFill>
                  <a:srgbClr val="E7E6E6">
                    <a:lumMod val="25000"/>
                  </a:srgbClr>
                </a:solidFill>
                <a:latin typeface="Arial" panose="020B0604020202020204" pitchFamily="34" charset="0"/>
                <a:cs typeface="Arial" panose="020B0604020202020204" pitchFamily="34" charset="0"/>
              </a:rPr>
              <a:t>Almonds / Pecans</a:t>
            </a:r>
          </a:p>
          <a:p>
            <a:pPr algn="ctr"/>
            <a:r>
              <a:rPr lang="en-GB" sz="1350" b="1" dirty="0">
                <a:solidFill>
                  <a:srgbClr val="E7E6E6">
                    <a:lumMod val="25000"/>
                  </a:srgbClr>
                </a:solidFill>
                <a:latin typeface="Arial" panose="020B0604020202020204" pitchFamily="34" charset="0"/>
                <a:cs typeface="Arial" panose="020B0604020202020204" pitchFamily="34" charset="0"/>
              </a:rPr>
              <a:t>Eggs</a:t>
            </a:r>
          </a:p>
        </p:txBody>
      </p:sp>
      <p:cxnSp>
        <p:nvCxnSpPr>
          <p:cNvPr id="8" name="Straight Connector 7">
            <a:extLst>
              <a:ext uri="{FF2B5EF4-FFF2-40B4-BE49-F238E27FC236}">
                <a16:creationId xmlns="" xmlns:a16="http://schemas.microsoft.com/office/drawing/2014/main" id="{4D39FD14-AF20-4848-882D-59EFA1B23277}"/>
              </a:ext>
            </a:extLst>
          </p:cNvPr>
          <p:cNvCxnSpPr>
            <a:cxnSpLocks/>
          </p:cNvCxnSpPr>
          <p:nvPr/>
        </p:nvCxnSpPr>
        <p:spPr>
          <a:xfrm>
            <a:off x="628650" y="1550827"/>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37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384" y="3078560"/>
            <a:ext cx="4525566" cy="1819281"/>
          </a:xfrm>
        </p:spPr>
        <p:txBody>
          <a:bodyPr>
            <a:noAutofit/>
          </a:bodyPr>
          <a:lstStyle/>
          <a:p>
            <a:pPr marL="0" indent="0" algn="ctr">
              <a:buNone/>
            </a:pPr>
            <a:r>
              <a:rPr lang="en-GB" sz="3000" dirty="0">
                <a:latin typeface="Arial" panose="020B0604020202020204" pitchFamily="34" charset="0"/>
                <a:cs typeface="Arial" panose="020B0604020202020204" pitchFamily="34" charset="0"/>
              </a:rPr>
              <a:t>Even mild dehydration can lead to tiredness, headaches, reduced alertness and diminished concentration</a:t>
            </a:r>
            <a:endParaRPr lang="en-GB" sz="3000" dirty="0"/>
          </a:p>
        </p:txBody>
      </p:sp>
      <p:pic>
        <p:nvPicPr>
          <p:cNvPr id="4098" name="Picture 2" descr="https://cdn1.thehunt.com/app/public/system/note_images/9429441/original/922d92e3af32374ee0ec23ff2982f795.jpeg"/>
          <p:cNvPicPr>
            <a:picLocks noChangeAspect="1" noChangeArrowheads="1"/>
          </p:cNvPicPr>
          <p:nvPr/>
        </p:nvPicPr>
        <p:blipFill rotWithShape="1">
          <a:blip r:embed="rId2">
            <a:extLst>
              <a:ext uri="{28A0092B-C50C-407E-A947-70E740481C1C}">
                <a14:useLocalDpi xmlns:a14="http://schemas.microsoft.com/office/drawing/2010/main" val="0"/>
              </a:ext>
            </a:extLst>
          </a:blip>
          <a:srcRect r="21050"/>
          <a:stretch/>
        </p:blipFill>
        <p:spPr bwMode="auto">
          <a:xfrm>
            <a:off x="6324004" y="1880895"/>
            <a:ext cx="2819996" cy="3571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3260" y="2225514"/>
            <a:ext cx="739379" cy="2850780"/>
          </a:xfrm>
          <a:prstGeom prst="rect">
            <a:avLst/>
          </a:prstGeom>
          <a:noFill/>
        </p:spPr>
        <p:txBody>
          <a:bodyPr wrap="square" rtlCol="0">
            <a:spAutoFit/>
          </a:bodyPr>
          <a:lstStyle/>
          <a:p>
            <a:r>
              <a:rPr lang="en-GB" sz="17925" dirty="0">
                <a:solidFill>
                  <a:srgbClr val="0070C0"/>
                </a:solidFill>
                <a:latin typeface="Arial" panose="020B0604020202020204" pitchFamily="34" charset="0"/>
                <a:cs typeface="Arial" panose="020B0604020202020204" pitchFamily="34" charset="0"/>
              </a:rPr>
              <a:t>“</a:t>
            </a:r>
          </a:p>
        </p:txBody>
      </p:sp>
      <p:sp>
        <p:nvSpPr>
          <p:cNvPr id="9" name="Rectangle 8"/>
          <p:cNvSpPr/>
          <p:nvPr/>
        </p:nvSpPr>
        <p:spPr>
          <a:xfrm>
            <a:off x="4220994" y="4254075"/>
            <a:ext cx="950901" cy="2850780"/>
          </a:xfrm>
          <a:prstGeom prst="rect">
            <a:avLst/>
          </a:prstGeom>
        </p:spPr>
        <p:txBody>
          <a:bodyPr wrap="none">
            <a:spAutoFit/>
          </a:bodyPr>
          <a:lstStyle/>
          <a:p>
            <a:r>
              <a:rPr lang="en-GB" sz="17925" dirty="0">
                <a:solidFill>
                  <a:srgbClr val="0070C0"/>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96867"/>
            <a:ext cx="1168394" cy="826003"/>
          </a:xfrm>
          <a:prstGeom prst="rect">
            <a:avLst/>
          </a:prstGeom>
        </p:spPr>
      </p:pic>
      <p:sp>
        <p:nvSpPr>
          <p:cNvPr id="12" name="Title 1"/>
          <p:cNvSpPr txBox="1">
            <a:spLocks/>
          </p:cNvSpPr>
          <p:nvPr/>
        </p:nvSpPr>
        <p:spPr>
          <a:xfrm>
            <a:off x="618414" y="1021024"/>
            <a:ext cx="7886700" cy="603914"/>
          </a:xfrm>
          <a:prstGeom prst="rect">
            <a:avLst/>
          </a:prstGeom>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b="1" dirty="0">
                <a:solidFill>
                  <a:prstClr val="white"/>
                </a:solidFill>
                <a:latin typeface="Arial" panose="020B0604020202020204" pitchFamily="34" charset="0"/>
                <a:cs typeface="Arial" panose="020B0604020202020204" pitchFamily="34" charset="0"/>
              </a:rPr>
              <a:t/>
            </a:r>
            <a:br>
              <a:rPr lang="en-GB" sz="3300" b="1" dirty="0">
                <a:solidFill>
                  <a:prstClr val="white"/>
                </a:solidFill>
                <a:latin typeface="Arial" panose="020B0604020202020204" pitchFamily="34" charset="0"/>
                <a:cs typeface="Arial" panose="020B0604020202020204" pitchFamily="34" charset="0"/>
              </a:rPr>
            </a:br>
            <a:r>
              <a:rPr lang="en-GB" sz="13200" dirty="0">
                <a:solidFill>
                  <a:prstClr val="black"/>
                </a:solidFill>
                <a:latin typeface="Calibri" panose="020F0502020204030204"/>
                <a:cs typeface="Arial" panose="020B0604020202020204" pitchFamily="34" charset="0"/>
              </a:rPr>
              <a:t>Look at your diet</a:t>
            </a:r>
            <a:r>
              <a:rPr lang="en-GB" sz="13200" b="1" dirty="0">
                <a:solidFill>
                  <a:prstClr val="black"/>
                </a:solidFill>
                <a:latin typeface="Calibri" panose="020F0502020204030204"/>
                <a:cs typeface="Arial" panose="020B0604020202020204" pitchFamily="34" charset="0"/>
              </a:rPr>
              <a:t> </a:t>
            </a:r>
            <a:r>
              <a:rPr lang="en-GB" sz="13200" b="1" dirty="0">
                <a:solidFill>
                  <a:prstClr val="black"/>
                </a:solidFill>
                <a:cs typeface="Arial" panose="020B0604020202020204" pitchFamily="34" charset="0"/>
              </a:rPr>
              <a:t>: 	Stay hydrated</a:t>
            </a:r>
            <a:endParaRPr lang="en-GB" sz="13200" b="1" dirty="0">
              <a:solidFill>
                <a:prstClr val="black"/>
              </a:solidFill>
            </a:endParaRPr>
          </a:p>
        </p:txBody>
      </p:sp>
      <p:sp>
        <p:nvSpPr>
          <p:cNvPr id="2" name="Title 1"/>
          <p:cNvSpPr>
            <a:spLocks noGrp="1"/>
          </p:cNvSpPr>
          <p:nvPr>
            <p:ph type="title"/>
          </p:nvPr>
        </p:nvSpPr>
        <p:spPr>
          <a:xfrm>
            <a:off x="461367" y="1628180"/>
            <a:ext cx="6140738" cy="994172"/>
          </a:xfrm>
          <a:solidFill>
            <a:srgbClr val="00B050"/>
          </a:solidFill>
        </p:spPr>
        <p:txBody>
          <a:bodyPr>
            <a:noAutofit/>
          </a:bodyPr>
          <a:lstStyle/>
          <a:p>
            <a:r>
              <a:rPr lang="en-GB" sz="2700" dirty="0">
                <a:solidFill>
                  <a:schemeClr val="bg1"/>
                </a:solidFill>
                <a:latin typeface="Arial" panose="020B0604020202020204" pitchFamily="34" charset="0"/>
                <a:cs typeface="Arial" panose="020B0604020202020204" pitchFamily="34" charset="0"/>
              </a:rPr>
              <a:t> </a:t>
            </a:r>
            <a:r>
              <a:rPr lang="en-GB" sz="3000" dirty="0">
                <a:solidFill>
                  <a:schemeClr val="bg1"/>
                </a:solidFill>
                <a:latin typeface="Arial" panose="020B0604020202020204" pitchFamily="34" charset="0"/>
                <a:cs typeface="Arial" panose="020B0604020202020204" pitchFamily="34" charset="0"/>
              </a:rPr>
              <a:t>One of the best ways to maximise  </a:t>
            </a:r>
            <a:br>
              <a:rPr lang="en-GB" sz="3000" dirty="0">
                <a:solidFill>
                  <a:schemeClr val="bg1"/>
                </a:solidFill>
                <a:latin typeface="Arial" panose="020B0604020202020204" pitchFamily="34" charset="0"/>
                <a:cs typeface="Arial" panose="020B0604020202020204" pitchFamily="34" charset="0"/>
              </a:rPr>
            </a:br>
            <a:r>
              <a:rPr lang="en-GB" sz="3000" dirty="0">
                <a:solidFill>
                  <a:schemeClr val="bg1"/>
                </a:solidFill>
                <a:latin typeface="Arial" panose="020B0604020202020204" pitchFamily="34" charset="0"/>
                <a:cs typeface="Arial" panose="020B0604020202020204" pitchFamily="34" charset="0"/>
              </a:rPr>
              <a:t> your focus is to stay hydrated </a:t>
            </a:r>
            <a:endParaRPr lang="en-GB" sz="2700" dirty="0">
              <a:solidFill>
                <a:schemeClr val="bg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 xmlns:a16="http://schemas.microsoft.com/office/drawing/2014/main" id="{4D39FD14-AF20-4848-882D-59EFA1B23277}"/>
              </a:ext>
            </a:extLst>
          </p:cNvPr>
          <p:cNvCxnSpPr>
            <a:cxnSpLocks/>
          </p:cNvCxnSpPr>
          <p:nvPr/>
        </p:nvCxnSpPr>
        <p:spPr>
          <a:xfrm>
            <a:off x="584197" y="1549725"/>
            <a:ext cx="7886700"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28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29232"/>
            <a:ext cx="9144000" cy="91706"/>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white"/>
              </a:solidFill>
            </a:endParaRPr>
          </a:p>
        </p:txBody>
      </p:sp>
      <p:sp>
        <p:nvSpPr>
          <p:cNvPr id="6" name="TextBox 5"/>
          <p:cNvSpPr txBox="1"/>
          <p:nvPr/>
        </p:nvSpPr>
        <p:spPr>
          <a:xfrm>
            <a:off x="419791" y="678977"/>
            <a:ext cx="2768789" cy="507831"/>
          </a:xfrm>
          <a:prstGeom prst="rect">
            <a:avLst/>
          </a:prstGeom>
          <a:solidFill>
            <a:srgbClr val="00FF00"/>
          </a:solidFill>
        </p:spPr>
        <p:txBody>
          <a:bodyPr wrap="square" rtlCol="0">
            <a:spAutoFit/>
          </a:bodyPr>
          <a:lstStyle/>
          <a:p>
            <a:pPr algn="ctr"/>
            <a:r>
              <a:rPr lang="en-GB" sz="2700" dirty="0">
                <a:solidFill>
                  <a:prstClr val="black"/>
                </a:solidFill>
                <a:latin typeface="Arial" panose="020B0604020202020204" pitchFamily="34" charset="0"/>
                <a:cs typeface="Arial" panose="020B0604020202020204" pitchFamily="34" charset="0"/>
              </a:rPr>
              <a:t>We can all grow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91" y="2941731"/>
            <a:ext cx="4604591" cy="203407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03229"/>
            <a:ext cx="1168394" cy="826003"/>
          </a:xfrm>
          <a:prstGeom prst="rect">
            <a:avLst/>
          </a:prstGeom>
        </p:spPr>
      </p:pic>
      <p:sp>
        <p:nvSpPr>
          <p:cNvPr id="2" name="TextBox 1"/>
          <p:cNvSpPr txBox="1"/>
          <p:nvPr/>
        </p:nvSpPr>
        <p:spPr>
          <a:xfrm>
            <a:off x="1504778" y="1678570"/>
            <a:ext cx="2434615" cy="923330"/>
          </a:xfrm>
          <a:prstGeom prst="rect">
            <a:avLst/>
          </a:prstGeom>
          <a:solidFill>
            <a:srgbClr val="FFFF00"/>
          </a:solidFill>
        </p:spPr>
        <p:txBody>
          <a:bodyPr wrap="square" rtlCol="0">
            <a:spAutoFit/>
          </a:bodyPr>
          <a:lstStyle/>
          <a:p>
            <a:r>
              <a:rPr lang="en-GB" sz="2700" dirty="0">
                <a:solidFill>
                  <a:prstClr val="black"/>
                </a:solidFill>
              </a:rPr>
              <a:t>I’m useless at ….</a:t>
            </a:r>
          </a:p>
        </p:txBody>
      </p:sp>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540" y="796184"/>
            <a:ext cx="3826921" cy="2870190"/>
          </a:xfrm>
          <a:prstGeom prst="rect">
            <a:avLst/>
          </a:prstGeom>
        </p:spPr>
      </p:pic>
      <p:sp>
        <p:nvSpPr>
          <p:cNvPr id="11" name="Title 1"/>
          <p:cNvSpPr>
            <a:spLocks noGrp="1"/>
          </p:cNvSpPr>
          <p:nvPr>
            <p:ph type="title"/>
          </p:nvPr>
        </p:nvSpPr>
        <p:spPr>
          <a:xfrm>
            <a:off x="5508759" y="4447296"/>
            <a:ext cx="3066482" cy="524550"/>
          </a:xfrm>
          <a:solidFill>
            <a:srgbClr val="FF0000"/>
          </a:solidFill>
        </p:spPr>
        <p:txBody>
          <a:bodyPr>
            <a:noAutofit/>
          </a:bodyPr>
          <a:lstStyle/>
          <a:p>
            <a:pPr algn="ctr"/>
            <a:r>
              <a:rPr lang="en-GB" sz="3600" dirty="0">
                <a:latin typeface="+mn-lt"/>
              </a:rPr>
              <a:t>Resilience</a:t>
            </a:r>
          </a:p>
        </p:txBody>
      </p:sp>
    </p:spTree>
    <p:extLst>
      <p:ext uri="{BB962C8B-B14F-4D97-AF65-F5344CB8AC3E}">
        <p14:creationId xmlns:p14="http://schemas.microsoft.com/office/powerpoint/2010/main" val="342050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3902" y="4240062"/>
            <a:ext cx="8767956" cy="1843582"/>
          </a:xfrm>
          <a:prstGeom prst="rect">
            <a:avLst/>
          </a:prstGeom>
          <a:noFill/>
        </p:spPr>
        <p:txBody>
          <a:bodyPr wrap="square" rtlCol="0">
            <a:spAutoFit/>
          </a:bodyPr>
          <a:lstStyle/>
          <a:p>
            <a:pPr algn="ctr">
              <a:lnSpc>
                <a:spcPct val="150000"/>
              </a:lnSpc>
            </a:pPr>
            <a:r>
              <a:rPr lang="en-GB" altLang="en-US" sz="4000" b="1" dirty="0" smtClean="0">
                <a:solidFill>
                  <a:srgbClr val="CE0F42"/>
                </a:solidFill>
                <a:effectLst>
                  <a:outerShdw blurRad="38100" dist="38100" dir="2700000" algn="tl">
                    <a:srgbClr val="000000">
                      <a:alpha val="43137"/>
                    </a:srgbClr>
                  </a:outerShdw>
                </a:effectLst>
              </a:rPr>
              <a:t>Study Skills </a:t>
            </a:r>
          </a:p>
          <a:p>
            <a:pPr algn="ctr">
              <a:lnSpc>
                <a:spcPct val="150000"/>
              </a:lnSpc>
            </a:pPr>
            <a:r>
              <a:rPr lang="en-GB" altLang="en-US" sz="4000" b="1" dirty="0" smtClean="0">
                <a:solidFill>
                  <a:srgbClr val="CE0F42"/>
                </a:solidFill>
                <a:effectLst>
                  <a:outerShdw blurRad="38100" dist="38100" dir="2700000" algn="tl">
                    <a:srgbClr val="000000">
                      <a:alpha val="43137"/>
                    </a:srgbClr>
                  </a:outerShdw>
                </a:effectLst>
              </a:rPr>
              <a:t>Mr Rhodes</a:t>
            </a:r>
          </a:p>
        </p:txBody>
      </p:sp>
    </p:spTree>
    <p:extLst>
      <p:ext uri="{BB962C8B-B14F-4D97-AF65-F5344CB8AC3E}">
        <p14:creationId xmlns:p14="http://schemas.microsoft.com/office/powerpoint/2010/main" val="3642868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Study Skills </a:t>
            </a:r>
            <a:r>
              <a:rPr lang="en-GB" altLang="en-US" sz="3800" b="1" u="sng" dirty="0">
                <a:solidFill>
                  <a:srgbClr val="CE0F42"/>
                </a:solidFill>
                <a:effectLst>
                  <a:outerShdw blurRad="38100" dist="38100" dir="2700000" algn="tl">
                    <a:srgbClr val="000000">
                      <a:alpha val="43137"/>
                    </a:srgbClr>
                  </a:outerShdw>
                </a:effectLst>
              </a:rPr>
              <a:t>(not Revision Skills)</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392927"/>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b="1" u="sng" dirty="0" smtClean="0">
                <a:solidFill>
                  <a:srgbClr val="CE0F42"/>
                </a:solidFill>
              </a:rPr>
              <a:t>Note Taking</a:t>
            </a:r>
          </a:p>
          <a:p>
            <a:pPr algn="l"/>
            <a:r>
              <a:rPr lang="en-GB" u="sng" dirty="0" smtClean="0">
                <a:solidFill>
                  <a:srgbClr val="CE0F42"/>
                </a:solidFill>
              </a:rPr>
              <a:t>Colour for importance</a:t>
            </a:r>
          </a:p>
          <a:p>
            <a:pPr algn="l"/>
            <a:r>
              <a:rPr lang="en-GB" b="1" dirty="0" smtClean="0">
                <a:solidFill>
                  <a:srgbClr val="FF0000"/>
                </a:solidFill>
              </a:rPr>
              <a:t>Red</a:t>
            </a:r>
            <a:r>
              <a:rPr lang="en-GB" dirty="0" smtClean="0"/>
              <a:t> for very important</a:t>
            </a:r>
          </a:p>
          <a:p>
            <a:pPr algn="l"/>
            <a:r>
              <a:rPr lang="en-GB" b="1" dirty="0" smtClean="0">
                <a:solidFill>
                  <a:srgbClr val="0070C0"/>
                </a:solidFill>
              </a:rPr>
              <a:t>Blue</a:t>
            </a:r>
            <a:r>
              <a:rPr lang="en-GB" dirty="0" smtClean="0"/>
              <a:t> for important</a:t>
            </a:r>
          </a:p>
          <a:p>
            <a:pPr algn="l"/>
            <a:r>
              <a:rPr lang="en-GB" b="1" dirty="0" smtClean="0">
                <a:solidFill>
                  <a:srgbClr val="00B050"/>
                </a:solidFill>
              </a:rPr>
              <a:t>Green</a:t>
            </a:r>
            <a:r>
              <a:rPr lang="en-GB" dirty="0" smtClean="0"/>
              <a:t> for quite important</a:t>
            </a:r>
          </a:p>
          <a:p>
            <a:pPr algn="l"/>
            <a:endParaRPr lang="en-GB" dirty="0" smtClean="0"/>
          </a:p>
          <a:p>
            <a:pPr algn="l"/>
            <a:r>
              <a:rPr lang="en-GB" u="sng" dirty="0" smtClean="0">
                <a:solidFill>
                  <a:srgbClr val="CE0F42"/>
                </a:solidFill>
              </a:rPr>
              <a:t>Colour to distinguish between sections of a topic</a:t>
            </a:r>
          </a:p>
          <a:p>
            <a:pPr algn="l"/>
            <a:r>
              <a:rPr lang="en-GB" b="1" dirty="0" smtClean="0">
                <a:solidFill>
                  <a:srgbClr val="FF9900"/>
                </a:solidFill>
              </a:rPr>
              <a:t>Orange</a:t>
            </a:r>
            <a:r>
              <a:rPr lang="en-GB" dirty="0" smtClean="0">
                <a:solidFill>
                  <a:srgbClr val="FF9900"/>
                </a:solidFill>
              </a:rPr>
              <a:t> </a:t>
            </a:r>
            <a:r>
              <a:rPr lang="en-GB" dirty="0" smtClean="0"/>
              <a:t>for one section</a:t>
            </a:r>
          </a:p>
          <a:p>
            <a:pPr algn="l"/>
            <a:r>
              <a:rPr lang="en-GB" b="1" dirty="0" smtClean="0">
                <a:solidFill>
                  <a:srgbClr val="FF66CC"/>
                </a:solidFill>
              </a:rPr>
              <a:t>Pink</a:t>
            </a:r>
            <a:r>
              <a:rPr lang="en-GB" dirty="0" smtClean="0"/>
              <a:t> for another section</a:t>
            </a:r>
          </a:p>
          <a:p>
            <a:endParaRPr lang="en-GB" dirty="0"/>
          </a:p>
        </p:txBody>
      </p:sp>
    </p:spTree>
    <p:extLst>
      <p:ext uri="{BB962C8B-B14F-4D97-AF65-F5344CB8AC3E}">
        <p14:creationId xmlns:p14="http://schemas.microsoft.com/office/powerpoint/2010/main" val="4208324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RAG Rating</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smtClean="0">
                <a:solidFill>
                  <a:srgbClr val="CE0F42"/>
                </a:solidFill>
              </a:rPr>
              <a:t>Colour coding a syllabus or scheme of work</a:t>
            </a:r>
          </a:p>
          <a:p>
            <a:endParaRPr lang="en-GB" sz="2800" dirty="0" smtClean="0"/>
          </a:p>
          <a:p>
            <a:pPr algn="l"/>
            <a:r>
              <a:rPr lang="en-GB" sz="2800" b="1" dirty="0" smtClean="0">
                <a:solidFill>
                  <a:srgbClr val="FF0000"/>
                </a:solidFill>
              </a:rPr>
              <a:t>Red</a:t>
            </a:r>
            <a:r>
              <a:rPr lang="en-GB" sz="2800" dirty="0" smtClean="0"/>
              <a:t> – still very unsure</a:t>
            </a:r>
          </a:p>
          <a:p>
            <a:pPr algn="l"/>
            <a:r>
              <a:rPr lang="en-GB" sz="2800" b="1" dirty="0" smtClean="0">
                <a:solidFill>
                  <a:srgbClr val="FF9900"/>
                </a:solidFill>
              </a:rPr>
              <a:t>Amber</a:t>
            </a:r>
            <a:r>
              <a:rPr lang="en-GB" sz="2800" dirty="0" smtClean="0"/>
              <a:t> – making progress but some areas of confusion</a:t>
            </a:r>
          </a:p>
          <a:p>
            <a:pPr algn="l"/>
            <a:r>
              <a:rPr lang="en-GB" sz="2800" b="1" dirty="0" smtClean="0">
                <a:solidFill>
                  <a:srgbClr val="00B050"/>
                </a:solidFill>
              </a:rPr>
              <a:t>Green</a:t>
            </a:r>
            <a:r>
              <a:rPr lang="en-GB" sz="2800" dirty="0" smtClean="0"/>
              <a:t> – very confident, clear understanding</a:t>
            </a:r>
          </a:p>
          <a:p>
            <a:pPr algn="l"/>
            <a:r>
              <a:rPr lang="en-GB" sz="2800" dirty="0" smtClean="0"/>
              <a:t>And then……</a:t>
            </a:r>
          </a:p>
          <a:p>
            <a:pPr algn="l"/>
            <a:r>
              <a:rPr lang="en-GB" sz="2800" dirty="0" smtClean="0"/>
              <a:t>Focus on the </a:t>
            </a:r>
            <a:r>
              <a:rPr lang="en-GB" sz="2800" b="1" dirty="0" smtClean="0">
                <a:solidFill>
                  <a:srgbClr val="FF0000"/>
                </a:solidFill>
              </a:rPr>
              <a:t>Red</a:t>
            </a:r>
            <a:r>
              <a:rPr lang="en-GB" sz="2800" dirty="0" smtClean="0"/>
              <a:t> areas</a:t>
            </a:r>
          </a:p>
          <a:p>
            <a:endParaRPr lang="en-GB" dirty="0"/>
          </a:p>
        </p:txBody>
      </p:sp>
    </p:spTree>
    <p:extLst>
      <p:ext uri="{BB962C8B-B14F-4D97-AF65-F5344CB8AC3E}">
        <p14:creationId xmlns:p14="http://schemas.microsoft.com/office/powerpoint/2010/main" val="1296026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smtClean="0">
                <a:solidFill>
                  <a:srgbClr val="CE0F42"/>
                </a:solidFill>
                <a:effectLst>
                  <a:outerShdw blurRad="38100" dist="38100" dir="2700000" algn="tl">
                    <a:srgbClr val="000000">
                      <a:alpha val="43137"/>
                    </a:srgbClr>
                  </a:outerShdw>
                </a:effectLst>
              </a:rPr>
              <a:t>Key Words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extLst>
              <p:ext uri="{D42A27DB-BD31-4B8C-83A1-F6EECF244321}">
                <p14:modId xmlns:p14="http://schemas.microsoft.com/office/powerpoint/2010/main" val="2545658407"/>
              </p:ext>
            </p:extLst>
          </p:nvPr>
        </p:nvGraphicFramePr>
        <p:xfrm>
          <a:off x="457200" y="1424495"/>
          <a:ext cx="8229600" cy="4150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sz="1600" dirty="0" smtClean="0"/>
                        <a:t>Key Words</a:t>
                      </a:r>
                      <a:endParaRPr lang="en-GB" sz="1600" dirty="0"/>
                    </a:p>
                  </a:txBody>
                  <a:tcPr/>
                </a:tc>
                <a:tc>
                  <a:txBody>
                    <a:bodyPr/>
                    <a:lstStyle/>
                    <a:p>
                      <a:r>
                        <a:rPr lang="en-GB" sz="1600" dirty="0" smtClean="0"/>
                        <a:t>Sentences</a:t>
                      </a:r>
                      <a:endParaRPr lang="en-GB" sz="1600" dirty="0"/>
                    </a:p>
                  </a:txBody>
                  <a:tcPr/>
                </a:tc>
              </a:tr>
              <a:tr h="370840">
                <a:tc>
                  <a:txBody>
                    <a:bodyPr/>
                    <a:lstStyle/>
                    <a:p>
                      <a:pPr marL="342900" indent="-342900">
                        <a:buAutoNum type="arabicPeriod"/>
                      </a:pPr>
                      <a:endParaRPr lang="en-GB" sz="1600" dirty="0"/>
                    </a:p>
                  </a:txBody>
                  <a:tcPr/>
                </a:tc>
                <a:tc>
                  <a:txBody>
                    <a:bodyPr/>
                    <a:lstStyle/>
                    <a:p>
                      <a:r>
                        <a:rPr lang="en-GB" sz="1600" dirty="0" smtClean="0"/>
                        <a:t>There are two types of limited company:</a:t>
                      </a:r>
                    </a:p>
                    <a:p>
                      <a:pPr marL="342900" indent="-342900">
                        <a:buAutoNum type="arabicParenR"/>
                      </a:pPr>
                      <a:r>
                        <a:rPr lang="en-GB" sz="1600" baseline="0" dirty="0" smtClean="0"/>
                        <a:t>Public limited companies (PLC); and</a:t>
                      </a:r>
                    </a:p>
                    <a:p>
                      <a:pPr marL="342900" indent="-342900">
                        <a:buAutoNum type="arabicParenR"/>
                      </a:pPr>
                      <a:r>
                        <a:rPr lang="en-GB" sz="1600" baseline="0" dirty="0" smtClean="0"/>
                        <a:t>Private limited companies (Ltd)</a:t>
                      </a:r>
                    </a:p>
                    <a:p>
                      <a:pPr marL="342900" indent="-342900">
                        <a:buAutoNum type="arabicParenR"/>
                      </a:pPr>
                      <a:endParaRPr lang="en-GB" sz="1600" dirty="0"/>
                    </a:p>
                  </a:txBody>
                  <a:tcPr/>
                </a:tc>
              </a:tr>
              <a:tr h="370840">
                <a:tc>
                  <a:txBody>
                    <a:bodyPr/>
                    <a:lstStyle/>
                    <a:p>
                      <a:endParaRPr lang="en-GB" sz="1600" dirty="0"/>
                    </a:p>
                  </a:txBody>
                  <a:tcPr/>
                </a:tc>
                <a:tc>
                  <a:txBody>
                    <a:bodyPr/>
                    <a:lstStyle/>
                    <a:p>
                      <a:r>
                        <a:rPr lang="en-GB" sz="1600" dirty="0" smtClean="0"/>
                        <a:t>To set up a public limited company</a:t>
                      </a:r>
                      <a:r>
                        <a:rPr lang="en-GB" sz="1600" baseline="0" dirty="0" smtClean="0"/>
                        <a:t> or a private limited company, a minimum of two shareholders is needed</a:t>
                      </a:r>
                    </a:p>
                    <a:p>
                      <a:endParaRPr lang="en-GB" sz="1600" dirty="0"/>
                    </a:p>
                  </a:txBody>
                  <a:tcPr/>
                </a:tc>
              </a:tr>
              <a:tr h="370840">
                <a:tc>
                  <a:txBody>
                    <a:bodyPr/>
                    <a:lstStyle/>
                    <a:p>
                      <a:pPr marL="342900" indent="-342900">
                        <a:buAutoNum type="alphaLcParenR"/>
                      </a:pPr>
                      <a:endParaRPr lang="en-GB" sz="1600" baseline="0" dirty="0" smtClean="0"/>
                    </a:p>
                  </a:txBody>
                  <a:tcPr/>
                </a:tc>
                <a:tc>
                  <a:txBody>
                    <a:bodyPr/>
                    <a:lstStyle/>
                    <a:p>
                      <a:r>
                        <a:rPr lang="en-GB" sz="1600" dirty="0" smtClean="0"/>
                        <a:t>A limited company is owned by its shareholders,</a:t>
                      </a:r>
                      <a:r>
                        <a:rPr lang="en-GB" sz="1600" baseline="0" dirty="0" smtClean="0"/>
                        <a:t> but managed by its directors</a:t>
                      </a:r>
                    </a:p>
                    <a:p>
                      <a:endParaRPr lang="en-GB" sz="1600" dirty="0"/>
                    </a:p>
                  </a:txBody>
                  <a:tcPr/>
                </a:tc>
              </a:tr>
              <a:tr h="370840">
                <a:tc>
                  <a:txBody>
                    <a:bodyPr/>
                    <a:lstStyle/>
                    <a:p>
                      <a:endParaRPr lang="en-GB" sz="1600" dirty="0"/>
                    </a:p>
                  </a:txBody>
                  <a:tcPr/>
                </a:tc>
                <a:tc>
                  <a:txBody>
                    <a:bodyPr/>
                    <a:lstStyle/>
                    <a:p>
                      <a:r>
                        <a:rPr lang="en-GB" sz="1600" dirty="0" smtClean="0"/>
                        <a:t>The accounts of limited companies have to be audited – checked for accuracy</a:t>
                      </a:r>
                      <a:r>
                        <a:rPr lang="en-GB" sz="1600" baseline="0" dirty="0" smtClean="0"/>
                        <a:t> and truthfulness – by external auditors</a:t>
                      </a:r>
                    </a:p>
                  </a:txBody>
                  <a:tcPr/>
                </a:tc>
              </a:tr>
            </a:tbl>
          </a:graphicData>
        </a:graphic>
      </p:graphicFrame>
    </p:spTree>
    <p:extLst>
      <p:ext uri="{BB962C8B-B14F-4D97-AF65-F5344CB8AC3E}">
        <p14:creationId xmlns:p14="http://schemas.microsoft.com/office/powerpoint/2010/main" val="3619075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smtClean="0">
                <a:solidFill>
                  <a:srgbClr val="CE0F42"/>
                </a:solidFill>
                <a:effectLst>
                  <a:outerShdw blurRad="38100" dist="38100" dir="2700000" algn="tl">
                    <a:srgbClr val="000000">
                      <a:alpha val="43137"/>
                    </a:srgbClr>
                  </a:outerShdw>
                </a:effectLst>
              </a:rPr>
              <a:t>Key Words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extLst>
              <p:ext uri="{D42A27DB-BD31-4B8C-83A1-F6EECF244321}">
                <p14:modId xmlns:p14="http://schemas.microsoft.com/office/powerpoint/2010/main" val="2710530122"/>
              </p:ext>
            </p:extLst>
          </p:nvPr>
        </p:nvGraphicFramePr>
        <p:xfrm>
          <a:off x="457200" y="1424495"/>
          <a:ext cx="8229600" cy="4150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sz="1600" dirty="0" smtClean="0"/>
                        <a:t>Key Words</a:t>
                      </a:r>
                      <a:endParaRPr lang="en-GB" sz="1600" dirty="0"/>
                    </a:p>
                  </a:txBody>
                  <a:tcPr/>
                </a:tc>
                <a:tc>
                  <a:txBody>
                    <a:bodyPr/>
                    <a:lstStyle/>
                    <a:p>
                      <a:r>
                        <a:rPr lang="en-GB" sz="1600" dirty="0" smtClean="0"/>
                        <a:t>Sentences</a:t>
                      </a:r>
                      <a:endParaRPr lang="en-GB" sz="1600" dirty="0"/>
                    </a:p>
                  </a:txBody>
                  <a:tcPr/>
                </a:tc>
              </a:tr>
              <a:tr h="370840">
                <a:tc>
                  <a:txBody>
                    <a:bodyPr/>
                    <a:lstStyle/>
                    <a:p>
                      <a:pPr marL="342900" indent="-342900">
                        <a:buAutoNum type="arabicPeriod"/>
                      </a:pPr>
                      <a:r>
                        <a:rPr lang="en-GB" baseline="0" dirty="0" smtClean="0"/>
                        <a:t>PLC</a:t>
                      </a:r>
                    </a:p>
                    <a:p>
                      <a:pPr marL="342900" indent="-342900">
                        <a:buAutoNum type="arabicPeriod"/>
                      </a:pPr>
                      <a:r>
                        <a:rPr lang="en-GB" baseline="0" dirty="0" smtClean="0"/>
                        <a:t>Ltd</a:t>
                      </a:r>
                      <a:endParaRPr lang="en-GB" dirty="0"/>
                    </a:p>
                  </a:txBody>
                  <a:tcPr/>
                </a:tc>
                <a:tc>
                  <a:txBody>
                    <a:bodyPr/>
                    <a:lstStyle/>
                    <a:p>
                      <a:r>
                        <a:rPr lang="en-GB" sz="1600" dirty="0" smtClean="0"/>
                        <a:t>There are two types of limited company:</a:t>
                      </a:r>
                    </a:p>
                    <a:p>
                      <a:pPr marL="342900" indent="-342900">
                        <a:buAutoNum type="arabicParenR"/>
                      </a:pPr>
                      <a:r>
                        <a:rPr lang="en-GB" sz="1600" baseline="0" dirty="0" smtClean="0"/>
                        <a:t>Public limited companies (PLC); and</a:t>
                      </a:r>
                    </a:p>
                    <a:p>
                      <a:pPr marL="342900" indent="-342900">
                        <a:buAutoNum type="arabicParenR"/>
                      </a:pPr>
                      <a:r>
                        <a:rPr lang="en-GB" sz="1600" baseline="0" dirty="0" smtClean="0"/>
                        <a:t>Private limited companies (Ltd)</a:t>
                      </a:r>
                    </a:p>
                    <a:p>
                      <a:pPr marL="342900" indent="-342900">
                        <a:buAutoNum type="arabicParenR"/>
                      </a:pPr>
                      <a:endParaRPr lang="en-GB" sz="1600" dirty="0"/>
                    </a:p>
                  </a:txBody>
                  <a:tcPr/>
                </a:tc>
              </a:tr>
              <a:tr h="370840">
                <a:tc>
                  <a:txBody>
                    <a:bodyPr/>
                    <a:lstStyle/>
                    <a:p>
                      <a:r>
                        <a:rPr lang="en-GB" dirty="0" smtClean="0"/>
                        <a:t>TWO shareholders</a:t>
                      </a:r>
                      <a:endParaRPr lang="en-GB" dirty="0"/>
                    </a:p>
                  </a:txBody>
                  <a:tcPr/>
                </a:tc>
                <a:tc>
                  <a:txBody>
                    <a:bodyPr/>
                    <a:lstStyle/>
                    <a:p>
                      <a:r>
                        <a:rPr lang="en-GB" sz="1600" dirty="0" smtClean="0"/>
                        <a:t>To set up a public limited company</a:t>
                      </a:r>
                      <a:r>
                        <a:rPr lang="en-GB" sz="1600" baseline="0" dirty="0" smtClean="0"/>
                        <a:t> or a private limited company, a minimum of two shareholders is needed</a:t>
                      </a:r>
                    </a:p>
                    <a:p>
                      <a:endParaRPr lang="en-GB" sz="1600" dirty="0"/>
                    </a:p>
                  </a:txBody>
                  <a:tcPr/>
                </a:tc>
              </a:tr>
              <a:tr h="370840">
                <a:tc>
                  <a:txBody>
                    <a:bodyPr/>
                    <a:lstStyle/>
                    <a:p>
                      <a:pPr marL="342900" indent="-342900">
                        <a:buAutoNum type="alphaLcParenR"/>
                      </a:pPr>
                      <a:r>
                        <a:rPr lang="en-GB" baseline="0" dirty="0" smtClean="0"/>
                        <a:t>Owners = shareholders</a:t>
                      </a:r>
                    </a:p>
                    <a:p>
                      <a:pPr marL="342900" indent="-342900">
                        <a:buAutoNum type="alphaLcParenR"/>
                      </a:pPr>
                      <a:r>
                        <a:rPr lang="en-GB" baseline="0" dirty="0" smtClean="0"/>
                        <a:t>Managers = Directors</a:t>
                      </a:r>
                    </a:p>
                  </a:txBody>
                  <a:tcPr/>
                </a:tc>
                <a:tc>
                  <a:txBody>
                    <a:bodyPr/>
                    <a:lstStyle/>
                    <a:p>
                      <a:r>
                        <a:rPr lang="en-GB" sz="1600" dirty="0" smtClean="0"/>
                        <a:t>A limited company is owned by its shareholders,</a:t>
                      </a:r>
                      <a:r>
                        <a:rPr lang="en-GB" sz="1600" baseline="0" dirty="0" smtClean="0"/>
                        <a:t> but managed by its directors</a:t>
                      </a:r>
                    </a:p>
                    <a:p>
                      <a:endParaRPr lang="en-GB" sz="1600" dirty="0"/>
                    </a:p>
                  </a:txBody>
                  <a:tcPr/>
                </a:tc>
              </a:tr>
              <a:tr h="370840">
                <a:tc>
                  <a:txBody>
                    <a:bodyPr/>
                    <a:lstStyle/>
                    <a:p>
                      <a:r>
                        <a:rPr lang="en-GB" dirty="0" smtClean="0"/>
                        <a:t>Audited Accounts</a:t>
                      </a:r>
                      <a:endParaRPr lang="en-GB" dirty="0"/>
                    </a:p>
                  </a:txBody>
                  <a:tcPr/>
                </a:tc>
                <a:tc>
                  <a:txBody>
                    <a:bodyPr/>
                    <a:lstStyle/>
                    <a:p>
                      <a:r>
                        <a:rPr lang="en-GB" sz="1600" dirty="0" smtClean="0"/>
                        <a:t>The accounts of limited companies have to be audited – checked for accuracy</a:t>
                      </a:r>
                      <a:r>
                        <a:rPr lang="en-GB" sz="1600" baseline="0" dirty="0" smtClean="0"/>
                        <a:t> and truthfulness – by external auditors</a:t>
                      </a:r>
                    </a:p>
                  </a:txBody>
                  <a:tcPr/>
                </a:tc>
              </a:tr>
            </a:tbl>
          </a:graphicData>
        </a:graphic>
      </p:graphicFrame>
    </p:spTree>
    <p:extLst>
      <p:ext uri="{BB962C8B-B14F-4D97-AF65-F5344CB8AC3E}">
        <p14:creationId xmlns:p14="http://schemas.microsoft.com/office/powerpoint/2010/main" val="120807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smtClean="0">
                <a:solidFill>
                  <a:srgbClr val="CE0F42"/>
                </a:solidFill>
                <a:effectLst>
                  <a:outerShdw blurRad="38100" dist="38100" dir="2700000" algn="tl">
                    <a:srgbClr val="000000">
                      <a:alpha val="43137"/>
                    </a:srgbClr>
                  </a:outerShdw>
                </a:effectLst>
              </a:rPr>
              <a:t>Key Words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extLst>
              <p:ext uri="{D42A27DB-BD31-4B8C-83A1-F6EECF244321}">
                <p14:modId xmlns:p14="http://schemas.microsoft.com/office/powerpoint/2010/main" val="3133704456"/>
              </p:ext>
            </p:extLst>
          </p:nvPr>
        </p:nvGraphicFramePr>
        <p:xfrm>
          <a:off x="457200" y="1424495"/>
          <a:ext cx="8229600" cy="4150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sz="1600" dirty="0" smtClean="0"/>
                        <a:t>Key Words</a:t>
                      </a:r>
                      <a:endParaRPr lang="en-GB" sz="1600" dirty="0"/>
                    </a:p>
                  </a:txBody>
                  <a:tcPr/>
                </a:tc>
                <a:tc>
                  <a:txBody>
                    <a:bodyPr/>
                    <a:lstStyle/>
                    <a:p>
                      <a:r>
                        <a:rPr lang="en-GB" sz="1600" dirty="0" smtClean="0"/>
                        <a:t>Sentences</a:t>
                      </a:r>
                      <a:endParaRPr lang="en-GB" sz="1600" dirty="0"/>
                    </a:p>
                  </a:txBody>
                  <a:tcPr/>
                </a:tc>
              </a:tr>
              <a:tr h="370840">
                <a:tc>
                  <a:txBody>
                    <a:bodyPr/>
                    <a:lstStyle/>
                    <a:p>
                      <a:pPr marL="342900" indent="-342900">
                        <a:buAutoNum type="arabicPeriod"/>
                      </a:pPr>
                      <a:r>
                        <a:rPr lang="en-GB" baseline="0" dirty="0" smtClean="0"/>
                        <a:t>PLC</a:t>
                      </a:r>
                    </a:p>
                    <a:p>
                      <a:pPr marL="342900" indent="-342900">
                        <a:buAutoNum type="arabicPeriod"/>
                      </a:pPr>
                      <a:r>
                        <a:rPr lang="en-GB" baseline="0" dirty="0" smtClean="0"/>
                        <a:t>Ltd</a:t>
                      </a:r>
                      <a:endParaRPr lang="en-GB" dirty="0"/>
                    </a:p>
                  </a:txBody>
                  <a:tcPr/>
                </a:tc>
                <a:tc>
                  <a:txBody>
                    <a:bodyPr/>
                    <a:lstStyle/>
                    <a:p>
                      <a:endParaRPr lang="en-GB" sz="1600" dirty="0" smtClean="0"/>
                    </a:p>
                    <a:p>
                      <a:endParaRPr lang="en-GB" sz="1600" dirty="0" smtClean="0"/>
                    </a:p>
                    <a:p>
                      <a:endParaRPr lang="en-GB" sz="1600" dirty="0" smtClean="0"/>
                    </a:p>
                    <a:p>
                      <a:endParaRPr lang="en-GB" sz="1600" dirty="0"/>
                    </a:p>
                  </a:txBody>
                  <a:tcPr/>
                </a:tc>
              </a:tr>
              <a:tr h="370840">
                <a:tc>
                  <a:txBody>
                    <a:bodyPr/>
                    <a:lstStyle/>
                    <a:p>
                      <a:r>
                        <a:rPr lang="en-GB" dirty="0" smtClean="0"/>
                        <a:t>TWO shareholders</a:t>
                      </a:r>
                      <a:endParaRPr lang="en-GB" dirty="0"/>
                    </a:p>
                  </a:txBody>
                  <a:tcPr/>
                </a:tc>
                <a:tc>
                  <a:txBody>
                    <a:bodyPr/>
                    <a:lstStyle/>
                    <a:p>
                      <a:endParaRPr lang="en-GB" sz="1600" dirty="0" smtClean="0"/>
                    </a:p>
                    <a:p>
                      <a:endParaRPr lang="en-GB" sz="1600" dirty="0" smtClean="0"/>
                    </a:p>
                    <a:p>
                      <a:endParaRPr lang="en-GB" sz="1600" dirty="0" smtClean="0"/>
                    </a:p>
                    <a:p>
                      <a:endParaRPr lang="en-GB" sz="1600" dirty="0" smtClean="0"/>
                    </a:p>
                  </a:txBody>
                  <a:tcPr/>
                </a:tc>
              </a:tr>
              <a:tr h="370840">
                <a:tc>
                  <a:txBody>
                    <a:bodyPr/>
                    <a:lstStyle/>
                    <a:p>
                      <a:pPr marL="342900" indent="-342900">
                        <a:buAutoNum type="alphaLcParenR"/>
                      </a:pPr>
                      <a:r>
                        <a:rPr lang="en-GB" baseline="0" dirty="0" smtClean="0"/>
                        <a:t>Owners = shareholders</a:t>
                      </a:r>
                    </a:p>
                    <a:p>
                      <a:pPr marL="342900" indent="-342900">
                        <a:buAutoNum type="alphaLcParenR"/>
                      </a:pPr>
                      <a:r>
                        <a:rPr lang="en-GB" baseline="0" dirty="0" smtClean="0"/>
                        <a:t>Managers = Directors</a:t>
                      </a:r>
                    </a:p>
                  </a:txBody>
                  <a:tcPr/>
                </a:tc>
                <a:tc>
                  <a:txBody>
                    <a:bodyPr/>
                    <a:lstStyle/>
                    <a:p>
                      <a:endParaRPr lang="en-GB" sz="1600" dirty="0" smtClean="0"/>
                    </a:p>
                    <a:p>
                      <a:endParaRPr lang="en-GB" sz="1600" dirty="0" smtClean="0"/>
                    </a:p>
                    <a:p>
                      <a:endParaRPr lang="en-GB" sz="1600" dirty="0" smtClean="0"/>
                    </a:p>
                  </a:txBody>
                  <a:tcPr/>
                </a:tc>
              </a:tr>
              <a:tr h="370840">
                <a:tc>
                  <a:txBody>
                    <a:bodyPr/>
                    <a:lstStyle/>
                    <a:p>
                      <a:r>
                        <a:rPr lang="en-GB" dirty="0" smtClean="0"/>
                        <a:t>Audited Accounts</a:t>
                      </a:r>
                      <a:endParaRPr lang="en-GB" dirty="0"/>
                    </a:p>
                  </a:txBody>
                  <a:tcPr/>
                </a:tc>
                <a:tc>
                  <a:txBody>
                    <a:bodyPr/>
                    <a:lstStyle/>
                    <a:p>
                      <a:endParaRPr lang="en-GB" sz="1600" dirty="0" smtClean="0"/>
                    </a:p>
                    <a:p>
                      <a:endParaRPr lang="en-GB" sz="1600" dirty="0" smtClean="0"/>
                    </a:p>
                    <a:p>
                      <a:endParaRPr lang="en-GB" sz="1600" dirty="0"/>
                    </a:p>
                  </a:txBody>
                  <a:tcPr/>
                </a:tc>
              </a:tr>
            </a:tbl>
          </a:graphicData>
        </a:graphic>
      </p:graphicFrame>
    </p:spTree>
    <p:extLst>
      <p:ext uri="{BB962C8B-B14F-4D97-AF65-F5344CB8AC3E}">
        <p14:creationId xmlns:p14="http://schemas.microsoft.com/office/powerpoint/2010/main" val="235867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795980" y="345989"/>
            <a:ext cx="7543800" cy="84703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b="1" dirty="0" smtClean="0">
                <a:solidFill>
                  <a:srgbClr val="CE0F42"/>
                </a:solidFill>
                <a:effectLst>
                  <a:outerShdw blurRad="38100" dist="38100" dir="2700000" algn="tl">
                    <a:srgbClr val="000000">
                      <a:alpha val="43137"/>
                    </a:srgbClr>
                  </a:outerShdw>
                </a:effectLst>
              </a:rPr>
              <a:t>Welcome &amp; Introduction</a:t>
            </a:r>
          </a:p>
        </p:txBody>
      </p:sp>
      <p:sp>
        <p:nvSpPr>
          <p:cNvPr id="8" name="Content Placeholder 2"/>
          <p:cNvSpPr txBox="1">
            <a:spLocks/>
          </p:cNvSpPr>
          <p:nvPr/>
        </p:nvSpPr>
        <p:spPr>
          <a:xfrm>
            <a:off x="795980" y="1409700"/>
            <a:ext cx="7543800" cy="426677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en-GB" b="1" dirty="0" smtClean="0">
                <a:solidFill>
                  <a:srgbClr val="CE0F42"/>
                </a:solidFill>
              </a:rPr>
              <a:t>Key Dates – 2021/22</a:t>
            </a:r>
            <a:endParaRPr lang="en-GB" sz="1200" dirty="0" smtClean="0">
              <a:solidFill>
                <a:srgbClr val="CE0F42"/>
              </a:solidFill>
            </a:endParaRPr>
          </a:p>
          <a:p>
            <a:pPr marL="91440" indent="-91440">
              <a:defRPr/>
            </a:pPr>
            <a:r>
              <a:rPr lang="en-GB" dirty="0" smtClean="0">
                <a:solidFill>
                  <a:srgbClr val="CE0F42"/>
                </a:solidFill>
              </a:rPr>
              <a:t>Autumn Term Full Report – week beginning (wb) Monday 8 November 2021</a:t>
            </a:r>
          </a:p>
          <a:p>
            <a:pPr marL="91440" indent="-91440">
              <a:defRPr/>
            </a:pPr>
            <a:endParaRPr lang="en-GB" sz="300" dirty="0" smtClean="0">
              <a:solidFill>
                <a:srgbClr val="CE0F42"/>
              </a:solidFill>
            </a:endParaRPr>
          </a:p>
          <a:p>
            <a:pPr marL="91440" indent="-91440">
              <a:defRPr/>
            </a:pPr>
            <a:r>
              <a:rPr lang="en-GB" dirty="0" smtClean="0">
                <a:solidFill>
                  <a:srgbClr val="CE0F42"/>
                </a:solidFill>
              </a:rPr>
              <a:t>Year 11 Pre Public Examinations (PPEs) – 29 November to 16 December 2021 </a:t>
            </a:r>
          </a:p>
          <a:p>
            <a:pPr>
              <a:buFont typeface="Wingdings" panose="05000000000000000000" pitchFamily="2" charset="2"/>
              <a:buNone/>
              <a:defRPr/>
            </a:pPr>
            <a:endParaRPr lang="en-GB" sz="300" dirty="0" smtClean="0">
              <a:solidFill>
                <a:srgbClr val="CE0F42"/>
              </a:solidFill>
            </a:endParaRPr>
          </a:p>
          <a:p>
            <a:pPr marL="91440" indent="-91440">
              <a:defRPr/>
            </a:pPr>
            <a:r>
              <a:rPr lang="en-GB" dirty="0" smtClean="0">
                <a:solidFill>
                  <a:srgbClr val="CE0F42"/>
                </a:solidFill>
              </a:rPr>
              <a:t>Spring Term Progress and PPE Report – wb Monday 31 January 2022 </a:t>
            </a:r>
          </a:p>
          <a:p>
            <a:pPr>
              <a:buFont typeface="Wingdings" panose="05000000000000000000" pitchFamily="2" charset="2"/>
              <a:buNone/>
              <a:defRPr/>
            </a:pPr>
            <a:endParaRPr lang="en-GB" sz="300" dirty="0" smtClean="0">
              <a:solidFill>
                <a:srgbClr val="CE0F42"/>
              </a:solidFill>
            </a:endParaRPr>
          </a:p>
          <a:p>
            <a:pPr marL="91440" indent="-91440">
              <a:defRPr/>
            </a:pPr>
            <a:r>
              <a:rPr lang="en-GB" dirty="0" smtClean="0">
                <a:solidFill>
                  <a:srgbClr val="CE0F42"/>
                </a:solidFill>
              </a:rPr>
              <a:t>Parents’ Evening – Thursday 31 March 2022</a:t>
            </a:r>
          </a:p>
          <a:p>
            <a:pPr marL="91440" indent="-91440">
              <a:defRPr/>
            </a:pPr>
            <a:endParaRPr lang="en-GB" sz="300" dirty="0">
              <a:solidFill>
                <a:srgbClr val="CE0F42"/>
              </a:solidFill>
            </a:endParaRPr>
          </a:p>
          <a:p>
            <a:pPr marL="91440" indent="-91440">
              <a:defRPr/>
            </a:pPr>
            <a:r>
              <a:rPr lang="en-GB" b="1" u="sng" dirty="0" smtClean="0">
                <a:solidFill>
                  <a:srgbClr val="FF0000"/>
                </a:solidFill>
              </a:rPr>
              <a:t>Provisional</a:t>
            </a:r>
            <a:r>
              <a:rPr lang="en-GB" dirty="0" smtClean="0">
                <a:solidFill>
                  <a:srgbClr val="CE0F42"/>
                </a:solidFill>
              </a:rPr>
              <a:t> GCSE Timetable - Monday 16 May to Wednesday 22 June 2022</a:t>
            </a:r>
          </a:p>
          <a:p>
            <a:pPr marL="91440" indent="-91440">
              <a:defRPr/>
            </a:pPr>
            <a:endParaRPr lang="en-GB" sz="400" dirty="0" smtClean="0">
              <a:solidFill>
                <a:srgbClr val="CE0F42"/>
              </a:solidFill>
            </a:endParaRPr>
          </a:p>
          <a:p>
            <a:pPr marL="91440" indent="-91440">
              <a:defRPr/>
            </a:pPr>
            <a:r>
              <a:rPr lang="en-GB" dirty="0" smtClean="0">
                <a:solidFill>
                  <a:srgbClr val="CE0F42"/>
                </a:solidFill>
              </a:rPr>
              <a:t>Year 11 Prom – Sunday 26 June 2022</a:t>
            </a:r>
          </a:p>
          <a:p>
            <a:pPr marL="91440" indent="-91440">
              <a:defRPr/>
            </a:pPr>
            <a:endParaRPr lang="en-GB" sz="400" dirty="0" smtClean="0">
              <a:solidFill>
                <a:srgbClr val="CE0F42"/>
              </a:solidFill>
            </a:endParaRPr>
          </a:p>
          <a:p>
            <a:pPr marL="91440" indent="-91440">
              <a:defRPr/>
            </a:pPr>
            <a:r>
              <a:rPr lang="en-GB" dirty="0" smtClean="0">
                <a:solidFill>
                  <a:srgbClr val="CE0F42"/>
                </a:solidFill>
              </a:rPr>
              <a:t>GCSE Results Day – </a:t>
            </a:r>
            <a:r>
              <a:rPr lang="en-GB" b="1" u="sng" dirty="0" smtClean="0">
                <a:solidFill>
                  <a:srgbClr val="FF0000"/>
                </a:solidFill>
              </a:rPr>
              <a:t>TBC</a:t>
            </a:r>
            <a:r>
              <a:rPr lang="en-GB" dirty="0" smtClean="0">
                <a:solidFill>
                  <a:srgbClr val="CE0F42"/>
                </a:solidFill>
              </a:rPr>
              <a:t> (third Thursday in August? – 18 August?)</a:t>
            </a:r>
          </a:p>
          <a:p>
            <a:pPr marL="91440" indent="-91440">
              <a:defRPr/>
            </a:pPr>
            <a:endParaRPr lang="en-GB" sz="300" dirty="0" smtClean="0">
              <a:solidFill>
                <a:srgbClr val="CE0F42"/>
              </a:solidFill>
            </a:endParaRPr>
          </a:p>
          <a:p>
            <a:pPr marL="91440" indent="-91440">
              <a:defRPr/>
            </a:pPr>
            <a:endParaRPr lang="en-GB" sz="300" dirty="0" smtClean="0">
              <a:solidFill>
                <a:srgbClr val="CE0F42"/>
              </a:solidFill>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Note-Taking Techniques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96086262"/>
              </p:ext>
            </p:extLst>
          </p:nvPr>
        </p:nvGraphicFramePr>
        <p:xfrm>
          <a:off x="865008" y="1905897"/>
          <a:ext cx="7405744" cy="3774440"/>
        </p:xfrm>
        <a:graphic>
          <a:graphicData uri="http://schemas.openxmlformats.org/drawingml/2006/table">
            <a:tbl>
              <a:tblPr firstRow="1" bandRow="1">
                <a:tableStyleId>{5C22544A-7EE6-4342-B048-85BDC9FD1C3A}</a:tableStyleId>
              </a:tblPr>
              <a:tblGrid>
                <a:gridCol w="3702872"/>
                <a:gridCol w="3702872"/>
              </a:tblGrid>
              <a:tr h="370840">
                <a:tc>
                  <a:txBody>
                    <a:bodyPr/>
                    <a:lstStyle/>
                    <a:p>
                      <a:endParaRPr lang="en-GB" dirty="0">
                        <a:solidFill>
                          <a:schemeClr val="accent1">
                            <a:lumMod val="40000"/>
                            <a:lumOff val="60000"/>
                          </a:schemeClr>
                        </a:solidFill>
                      </a:endParaRPr>
                    </a:p>
                  </a:txBody>
                  <a:tcPr/>
                </a:tc>
                <a:tc>
                  <a:txBody>
                    <a:bodyPr/>
                    <a:lstStyle/>
                    <a:p>
                      <a:r>
                        <a:rPr lang="en-GB" dirty="0" smtClean="0">
                          <a:solidFill>
                            <a:schemeClr val="accent1">
                              <a:lumMod val="40000"/>
                              <a:lumOff val="60000"/>
                            </a:schemeClr>
                          </a:solidFill>
                        </a:rPr>
                        <a:t>Born on 1</a:t>
                      </a:r>
                      <a:r>
                        <a:rPr lang="en-GB" baseline="30000" dirty="0" smtClean="0">
                          <a:solidFill>
                            <a:schemeClr val="accent1">
                              <a:lumMod val="40000"/>
                              <a:lumOff val="60000"/>
                            </a:schemeClr>
                          </a:solidFill>
                        </a:rPr>
                        <a:t>st</a:t>
                      </a:r>
                      <a:r>
                        <a:rPr lang="en-GB" dirty="0" smtClean="0">
                          <a:solidFill>
                            <a:schemeClr val="accent1">
                              <a:lumMod val="40000"/>
                              <a:lumOff val="60000"/>
                            </a:schemeClr>
                          </a:solidFill>
                        </a:rPr>
                        <a:t> July 1961</a:t>
                      </a:r>
                      <a:endParaRPr lang="en-GB" dirty="0">
                        <a:solidFill>
                          <a:schemeClr val="accent1">
                            <a:lumMod val="40000"/>
                            <a:lumOff val="60000"/>
                          </a:schemeClr>
                        </a:solidFill>
                      </a:endParaRPr>
                    </a:p>
                  </a:txBody>
                  <a:tcPr/>
                </a:tc>
              </a:tr>
              <a:tr h="370840">
                <a:tc>
                  <a:txBody>
                    <a:bodyPr/>
                    <a:lstStyle/>
                    <a:p>
                      <a:endParaRPr lang="en-GB"/>
                    </a:p>
                  </a:txBody>
                  <a:tcPr/>
                </a:tc>
                <a:tc>
                  <a:txBody>
                    <a:bodyPr/>
                    <a:lstStyle/>
                    <a:p>
                      <a:r>
                        <a:rPr lang="en-GB" dirty="0" smtClean="0"/>
                        <a:t>Parents separated in 1967</a:t>
                      </a:r>
                      <a:endParaRPr lang="en-GB" dirty="0"/>
                    </a:p>
                  </a:txBody>
                  <a:tcPr/>
                </a:tc>
              </a:tr>
              <a:tr h="370840">
                <a:tc>
                  <a:txBody>
                    <a:bodyPr/>
                    <a:lstStyle/>
                    <a:p>
                      <a:endParaRPr lang="en-GB"/>
                    </a:p>
                  </a:txBody>
                  <a:tcPr/>
                </a:tc>
                <a:tc>
                  <a:txBody>
                    <a:bodyPr/>
                    <a:lstStyle/>
                    <a:p>
                      <a:r>
                        <a:rPr lang="en-GB" dirty="0" smtClean="0"/>
                        <a:t>Moved to her family’s stately home (</a:t>
                      </a:r>
                      <a:r>
                        <a:rPr lang="en-GB" dirty="0" err="1" smtClean="0"/>
                        <a:t>Althorp</a:t>
                      </a:r>
                      <a:r>
                        <a:rPr lang="en-GB" dirty="0" smtClean="0"/>
                        <a:t>) in 1975</a:t>
                      </a:r>
                      <a:endParaRPr lang="en-GB" dirty="0"/>
                    </a:p>
                  </a:txBody>
                  <a:tcPr/>
                </a:tc>
              </a:tr>
              <a:tr h="370840">
                <a:tc>
                  <a:txBody>
                    <a:bodyPr/>
                    <a:lstStyle/>
                    <a:p>
                      <a:endParaRPr lang="en-GB"/>
                    </a:p>
                  </a:txBody>
                  <a:tcPr/>
                </a:tc>
                <a:tc>
                  <a:txBody>
                    <a:bodyPr/>
                    <a:lstStyle/>
                    <a:p>
                      <a:r>
                        <a:rPr lang="en-GB" dirty="0" smtClean="0"/>
                        <a:t>Married Prince Charles in 1981</a:t>
                      </a:r>
                      <a:endParaRPr lang="en-GB" dirty="0"/>
                    </a:p>
                  </a:txBody>
                  <a:tcPr/>
                </a:tc>
              </a:tr>
              <a:tr h="370840">
                <a:tc>
                  <a:txBody>
                    <a:bodyPr/>
                    <a:lstStyle/>
                    <a:p>
                      <a:endParaRPr lang="en-GB"/>
                    </a:p>
                  </a:txBody>
                  <a:tcPr/>
                </a:tc>
                <a:tc>
                  <a:txBody>
                    <a:bodyPr/>
                    <a:lstStyle/>
                    <a:p>
                      <a:r>
                        <a:rPr lang="en-GB" dirty="0" smtClean="0"/>
                        <a:t>Prince William was born in 1982</a:t>
                      </a:r>
                      <a:endParaRPr lang="en-GB" dirty="0"/>
                    </a:p>
                  </a:txBody>
                  <a:tcPr/>
                </a:tc>
              </a:tr>
              <a:tr h="370840">
                <a:tc>
                  <a:txBody>
                    <a:bodyPr/>
                    <a:lstStyle/>
                    <a:p>
                      <a:endParaRPr lang="en-GB"/>
                    </a:p>
                  </a:txBody>
                  <a:tcPr/>
                </a:tc>
                <a:tc>
                  <a:txBody>
                    <a:bodyPr/>
                    <a:lstStyle/>
                    <a:p>
                      <a:r>
                        <a:rPr lang="en-GB" dirty="0" smtClean="0"/>
                        <a:t>Prince</a:t>
                      </a:r>
                      <a:r>
                        <a:rPr lang="en-GB" baseline="0" dirty="0" smtClean="0"/>
                        <a:t> Harry was born in 1984</a:t>
                      </a:r>
                      <a:endParaRPr lang="en-GB" dirty="0"/>
                    </a:p>
                  </a:txBody>
                  <a:tcPr/>
                </a:tc>
              </a:tr>
              <a:tr h="370840">
                <a:tc>
                  <a:txBody>
                    <a:bodyPr/>
                    <a:lstStyle/>
                    <a:p>
                      <a:endParaRPr lang="en-GB"/>
                    </a:p>
                  </a:txBody>
                  <a:tcPr/>
                </a:tc>
                <a:tc>
                  <a:txBody>
                    <a:bodyPr/>
                    <a:lstStyle/>
                    <a:p>
                      <a:r>
                        <a:rPr lang="en-GB" dirty="0" smtClean="0"/>
                        <a:t>Announced separation from Prince</a:t>
                      </a:r>
                      <a:r>
                        <a:rPr lang="en-GB" baseline="0" dirty="0" smtClean="0"/>
                        <a:t> Charles in 1992</a:t>
                      </a:r>
                      <a:endParaRPr lang="en-GB" dirty="0"/>
                    </a:p>
                  </a:txBody>
                  <a:tcPr/>
                </a:tc>
              </a:tr>
              <a:tr h="370840">
                <a:tc>
                  <a:txBody>
                    <a:bodyPr/>
                    <a:lstStyle/>
                    <a:p>
                      <a:endParaRPr lang="en-GB"/>
                    </a:p>
                  </a:txBody>
                  <a:tcPr/>
                </a:tc>
                <a:tc>
                  <a:txBody>
                    <a:bodyPr/>
                    <a:lstStyle/>
                    <a:p>
                      <a:r>
                        <a:rPr lang="en-GB" dirty="0" smtClean="0"/>
                        <a:t>Tragically dies in a car crash in Paris</a:t>
                      </a:r>
                      <a:r>
                        <a:rPr lang="en-GB" baseline="0" dirty="0" smtClean="0"/>
                        <a:t> in 1997</a:t>
                      </a:r>
                      <a:endParaRPr lang="en-GB" dirty="0"/>
                    </a:p>
                  </a:txBody>
                  <a:tcPr/>
                </a:tc>
              </a:tr>
            </a:tbl>
          </a:graphicData>
        </a:graphic>
      </p:graphicFrame>
      <p:sp>
        <p:nvSpPr>
          <p:cNvPr id="2" name="Rectangle 1"/>
          <p:cNvSpPr/>
          <p:nvPr/>
        </p:nvSpPr>
        <p:spPr>
          <a:xfrm>
            <a:off x="2933907" y="1333890"/>
            <a:ext cx="3267946" cy="523220"/>
          </a:xfrm>
          <a:prstGeom prst="rect">
            <a:avLst/>
          </a:prstGeom>
        </p:spPr>
        <p:txBody>
          <a:bodyPr wrap="none">
            <a:spAutoFit/>
          </a:bodyPr>
          <a:lstStyle/>
          <a:p>
            <a:r>
              <a:rPr lang="en-GB" sz="2800" dirty="0" smtClean="0">
                <a:solidFill>
                  <a:srgbClr val="CE0F42"/>
                </a:solidFill>
              </a:rPr>
              <a:t>Life of Princess Diana</a:t>
            </a:r>
          </a:p>
        </p:txBody>
      </p:sp>
    </p:spTree>
    <p:extLst>
      <p:ext uri="{BB962C8B-B14F-4D97-AF65-F5344CB8AC3E}">
        <p14:creationId xmlns:p14="http://schemas.microsoft.com/office/powerpoint/2010/main" val="461674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Note-Taking Techniques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676059417"/>
              </p:ext>
            </p:extLst>
          </p:nvPr>
        </p:nvGraphicFramePr>
        <p:xfrm>
          <a:off x="865008" y="1905897"/>
          <a:ext cx="7405744" cy="3774440"/>
        </p:xfrm>
        <a:graphic>
          <a:graphicData uri="http://schemas.openxmlformats.org/drawingml/2006/table">
            <a:tbl>
              <a:tblPr firstRow="1" bandRow="1">
                <a:tableStyleId>{5C22544A-7EE6-4342-B048-85BDC9FD1C3A}</a:tableStyleId>
              </a:tblPr>
              <a:tblGrid>
                <a:gridCol w="3702872"/>
                <a:gridCol w="3702872"/>
              </a:tblGrid>
              <a:tr h="370840">
                <a:tc>
                  <a:txBody>
                    <a:bodyPr/>
                    <a:lstStyle/>
                    <a:p>
                      <a:r>
                        <a:rPr lang="en-GB" dirty="0" smtClean="0"/>
                        <a:t>1/7/61</a:t>
                      </a:r>
                      <a:endParaRPr lang="en-GB" dirty="0"/>
                    </a:p>
                  </a:txBody>
                  <a:tcPr/>
                </a:tc>
                <a:tc>
                  <a:txBody>
                    <a:bodyPr/>
                    <a:lstStyle/>
                    <a:p>
                      <a:r>
                        <a:rPr lang="en-GB" dirty="0" smtClean="0">
                          <a:solidFill>
                            <a:schemeClr val="accent1">
                              <a:lumMod val="40000"/>
                              <a:lumOff val="60000"/>
                            </a:schemeClr>
                          </a:solidFill>
                        </a:rPr>
                        <a:t>Born on 1</a:t>
                      </a:r>
                      <a:r>
                        <a:rPr lang="en-GB" baseline="30000" dirty="0" smtClean="0">
                          <a:solidFill>
                            <a:schemeClr val="accent1">
                              <a:lumMod val="40000"/>
                              <a:lumOff val="60000"/>
                            </a:schemeClr>
                          </a:solidFill>
                        </a:rPr>
                        <a:t>st</a:t>
                      </a:r>
                      <a:r>
                        <a:rPr lang="en-GB" dirty="0" smtClean="0">
                          <a:solidFill>
                            <a:schemeClr val="accent1">
                              <a:lumMod val="40000"/>
                              <a:lumOff val="60000"/>
                            </a:schemeClr>
                          </a:solidFill>
                        </a:rPr>
                        <a:t> July 1961</a:t>
                      </a:r>
                      <a:endParaRPr lang="en-GB" dirty="0">
                        <a:solidFill>
                          <a:schemeClr val="accent1">
                            <a:lumMod val="40000"/>
                            <a:lumOff val="60000"/>
                          </a:schemeClr>
                        </a:solidFill>
                      </a:endParaRPr>
                    </a:p>
                  </a:txBody>
                  <a:tcPr/>
                </a:tc>
              </a:tr>
              <a:tr h="370840">
                <a:tc>
                  <a:txBody>
                    <a:bodyPr/>
                    <a:lstStyle/>
                    <a:p>
                      <a:r>
                        <a:rPr lang="en-GB" dirty="0" smtClean="0"/>
                        <a:t>&lt; Parents 67 &gt;</a:t>
                      </a:r>
                      <a:endParaRPr lang="en-GB" dirty="0"/>
                    </a:p>
                  </a:txBody>
                  <a:tcPr/>
                </a:tc>
                <a:tc>
                  <a:txBody>
                    <a:bodyPr/>
                    <a:lstStyle/>
                    <a:p>
                      <a:r>
                        <a:rPr lang="en-GB" dirty="0" smtClean="0"/>
                        <a:t>Parents separated in 1967</a:t>
                      </a:r>
                      <a:endParaRPr lang="en-GB" dirty="0"/>
                    </a:p>
                  </a:txBody>
                  <a:tcPr/>
                </a:tc>
              </a:tr>
              <a:tr h="370840">
                <a:tc>
                  <a:txBody>
                    <a:bodyPr/>
                    <a:lstStyle/>
                    <a:p>
                      <a:r>
                        <a:rPr lang="en-GB" dirty="0" err="1" smtClean="0"/>
                        <a:t>Althorp</a:t>
                      </a:r>
                      <a:r>
                        <a:rPr lang="en-GB" dirty="0" smtClean="0"/>
                        <a:t> 75</a:t>
                      </a:r>
                      <a:endParaRPr lang="en-GB" dirty="0"/>
                    </a:p>
                  </a:txBody>
                  <a:tcPr/>
                </a:tc>
                <a:tc>
                  <a:txBody>
                    <a:bodyPr/>
                    <a:lstStyle/>
                    <a:p>
                      <a:r>
                        <a:rPr lang="en-GB" dirty="0" smtClean="0"/>
                        <a:t>Moved to her family’s stately home (</a:t>
                      </a:r>
                      <a:r>
                        <a:rPr lang="en-GB" dirty="0" err="1" smtClean="0"/>
                        <a:t>Althorp</a:t>
                      </a:r>
                      <a:r>
                        <a:rPr lang="en-GB" dirty="0" smtClean="0"/>
                        <a:t>) in 1975</a:t>
                      </a:r>
                      <a:endParaRPr lang="en-GB" dirty="0"/>
                    </a:p>
                  </a:txBody>
                  <a:tcPr/>
                </a:tc>
              </a:tr>
              <a:tr h="370840">
                <a:tc>
                  <a:txBody>
                    <a:bodyPr/>
                    <a:lstStyle/>
                    <a:p>
                      <a:r>
                        <a:rPr lang="en-GB" dirty="0" smtClean="0"/>
                        <a:t>Married</a:t>
                      </a:r>
                      <a:r>
                        <a:rPr lang="en-GB" baseline="0" dirty="0" smtClean="0"/>
                        <a:t> 81</a:t>
                      </a:r>
                      <a:endParaRPr lang="en-GB" dirty="0" smtClean="0"/>
                    </a:p>
                  </a:txBody>
                  <a:tcPr/>
                </a:tc>
                <a:tc>
                  <a:txBody>
                    <a:bodyPr/>
                    <a:lstStyle/>
                    <a:p>
                      <a:r>
                        <a:rPr lang="en-GB" dirty="0" smtClean="0"/>
                        <a:t>Married Prince Charles in 1981</a:t>
                      </a:r>
                      <a:endParaRPr lang="en-GB" dirty="0"/>
                    </a:p>
                  </a:txBody>
                  <a:tcPr/>
                </a:tc>
              </a:tr>
              <a:tr h="370840">
                <a:tc>
                  <a:txBody>
                    <a:bodyPr/>
                    <a:lstStyle/>
                    <a:p>
                      <a:r>
                        <a:rPr lang="en-GB" dirty="0" smtClean="0"/>
                        <a:t>W82</a:t>
                      </a:r>
                      <a:endParaRPr lang="en-GB" dirty="0"/>
                    </a:p>
                  </a:txBody>
                  <a:tcPr/>
                </a:tc>
                <a:tc>
                  <a:txBody>
                    <a:bodyPr/>
                    <a:lstStyle/>
                    <a:p>
                      <a:r>
                        <a:rPr lang="en-GB" dirty="0" smtClean="0"/>
                        <a:t>Prince William was born in 1982</a:t>
                      </a:r>
                      <a:endParaRPr lang="en-GB" dirty="0"/>
                    </a:p>
                  </a:txBody>
                  <a:tcPr/>
                </a:tc>
              </a:tr>
              <a:tr h="370840">
                <a:tc>
                  <a:txBody>
                    <a:bodyPr/>
                    <a:lstStyle/>
                    <a:p>
                      <a:r>
                        <a:rPr lang="en-GB" dirty="0" smtClean="0"/>
                        <a:t>H84</a:t>
                      </a:r>
                      <a:endParaRPr lang="en-GB" dirty="0"/>
                    </a:p>
                  </a:txBody>
                  <a:tcPr/>
                </a:tc>
                <a:tc>
                  <a:txBody>
                    <a:bodyPr/>
                    <a:lstStyle/>
                    <a:p>
                      <a:r>
                        <a:rPr lang="en-GB" dirty="0" smtClean="0"/>
                        <a:t>Prince</a:t>
                      </a:r>
                      <a:r>
                        <a:rPr lang="en-GB" baseline="0" dirty="0" smtClean="0"/>
                        <a:t> Harry was born in 1984</a:t>
                      </a:r>
                      <a:endParaRPr lang="en-GB" dirty="0"/>
                    </a:p>
                  </a:txBody>
                  <a:tcPr/>
                </a:tc>
              </a:tr>
              <a:tr h="370840">
                <a:tc>
                  <a:txBody>
                    <a:bodyPr/>
                    <a:lstStyle/>
                    <a:p>
                      <a:r>
                        <a:rPr lang="en-GB" dirty="0" smtClean="0"/>
                        <a:t>&lt; Charles 92 &gt;</a:t>
                      </a:r>
                      <a:endParaRPr lang="en-GB" dirty="0"/>
                    </a:p>
                  </a:txBody>
                  <a:tcPr/>
                </a:tc>
                <a:tc>
                  <a:txBody>
                    <a:bodyPr/>
                    <a:lstStyle/>
                    <a:p>
                      <a:r>
                        <a:rPr lang="en-GB" dirty="0" smtClean="0"/>
                        <a:t>Announced separation from Prince</a:t>
                      </a:r>
                      <a:r>
                        <a:rPr lang="en-GB" baseline="0" dirty="0" smtClean="0"/>
                        <a:t> Charles in 1992</a:t>
                      </a:r>
                      <a:endParaRPr lang="en-GB" dirty="0"/>
                    </a:p>
                  </a:txBody>
                  <a:tcPr/>
                </a:tc>
              </a:tr>
              <a:tr h="370840">
                <a:tc>
                  <a:txBody>
                    <a:bodyPr/>
                    <a:lstStyle/>
                    <a:p>
                      <a:r>
                        <a:rPr lang="en-GB" dirty="0" smtClean="0"/>
                        <a:t>RIP 97</a:t>
                      </a:r>
                      <a:endParaRPr lang="en-GB" dirty="0"/>
                    </a:p>
                  </a:txBody>
                  <a:tcPr/>
                </a:tc>
                <a:tc>
                  <a:txBody>
                    <a:bodyPr/>
                    <a:lstStyle/>
                    <a:p>
                      <a:r>
                        <a:rPr lang="en-GB" dirty="0" smtClean="0"/>
                        <a:t>Tragically dies in a car crash in Paris</a:t>
                      </a:r>
                      <a:r>
                        <a:rPr lang="en-GB" baseline="0" dirty="0" smtClean="0"/>
                        <a:t> in 1997</a:t>
                      </a:r>
                      <a:endParaRPr lang="en-GB" dirty="0"/>
                    </a:p>
                  </a:txBody>
                  <a:tcPr/>
                </a:tc>
              </a:tr>
            </a:tbl>
          </a:graphicData>
        </a:graphic>
      </p:graphicFrame>
      <p:sp>
        <p:nvSpPr>
          <p:cNvPr id="2" name="Rectangle 1"/>
          <p:cNvSpPr/>
          <p:nvPr/>
        </p:nvSpPr>
        <p:spPr>
          <a:xfrm>
            <a:off x="2933907" y="1333890"/>
            <a:ext cx="3267946" cy="523220"/>
          </a:xfrm>
          <a:prstGeom prst="rect">
            <a:avLst/>
          </a:prstGeom>
        </p:spPr>
        <p:txBody>
          <a:bodyPr wrap="none">
            <a:spAutoFit/>
          </a:bodyPr>
          <a:lstStyle/>
          <a:p>
            <a:r>
              <a:rPr lang="en-GB" sz="2800" dirty="0" smtClean="0">
                <a:solidFill>
                  <a:srgbClr val="CE0F42"/>
                </a:solidFill>
              </a:rPr>
              <a:t>Life of Princess Diana</a:t>
            </a:r>
          </a:p>
        </p:txBody>
      </p:sp>
    </p:spTree>
    <p:extLst>
      <p:ext uri="{BB962C8B-B14F-4D97-AF65-F5344CB8AC3E}">
        <p14:creationId xmlns:p14="http://schemas.microsoft.com/office/powerpoint/2010/main" val="257524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371410"/>
            <a:ext cx="8229600" cy="452596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ts val="2600"/>
              </a:lnSpc>
              <a:buFont typeface="Arial" panose="020B0604020202020204" pitchFamily="34" charset="0"/>
              <a:buChar char="•"/>
            </a:pPr>
            <a:r>
              <a:rPr lang="en-GB" sz="3600" dirty="0">
                <a:solidFill>
                  <a:srgbClr val="CE0F42"/>
                </a:solidFill>
              </a:rPr>
              <a:t>My Very Educated Mother Just Served Us Nine Potatoes</a:t>
            </a:r>
          </a:p>
          <a:p>
            <a:pPr marL="571500" indent="-571500" algn="l">
              <a:lnSpc>
                <a:spcPts val="2600"/>
              </a:lnSpc>
              <a:buFont typeface="Arial" panose="020B0604020202020204" pitchFamily="34" charset="0"/>
              <a:buChar char="•"/>
            </a:pPr>
            <a:r>
              <a:rPr lang="en-GB" sz="3600" dirty="0"/>
              <a:t>(Order of the planets from the sun)</a:t>
            </a:r>
          </a:p>
          <a:p>
            <a:pPr marL="571500" indent="-571500" algn="l">
              <a:lnSpc>
                <a:spcPts val="2600"/>
              </a:lnSpc>
              <a:buFont typeface="Arial" panose="020B0604020202020204" pitchFamily="34" charset="0"/>
              <a:buChar char="•"/>
            </a:pPr>
            <a:r>
              <a:rPr lang="en-GB" sz="3600" dirty="0">
                <a:solidFill>
                  <a:srgbClr val="CE0F42"/>
                </a:solidFill>
              </a:rPr>
              <a:t>All Boys Should Come Home Please</a:t>
            </a:r>
          </a:p>
          <a:p>
            <a:pPr marL="571500" indent="-571500" algn="l">
              <a:lnSpc>
                <a:spcPts val="2600"/>
              </a:lnSpc>
              <a:buFont typeface="Arial" panose="020B0604020202020204" pitchFamily="34" charset="0"/>
              <a:buChar char="•"/>
            </a:pPr>
            <a:r>
              <a:rPr lang="en-GB" sz="3600" dirty="0"/>
              <a:t>(Wives of Henry VIII names: Aragon, Boleyn, Seymour, Cleves, Howard, Parr)</a:t>
            </a:r>
          </a:p>
          <a:p>
            <a:pPr marL="571500" indent="-571500" algn="l">
              <a:lnSpc>
                <a:spcPts val="2600"/>
              </a:lnSpc>
              <a:buFont typeface="Arial" panose="020B0604020202020204" pitchFamily="34" charset="0"/>
              <a:buChar char="•"/>
            </a:pPr>
            <a:r>
              <a:rPr lang="en-GB" sz="3600" dirty="0">
                <a:solidFill>
                  <a:srgbClr val="CE0F42"/>
                </a:solidFill>
              </a:rPr>
              <a:t>May I have a large container of coffee?</a:t>
            </a:r>
          </a:p>
          <a:p>
            <a:pPr marL="571500" indent="-571500" algn="l">
              <a:lnSpc>
                <a:spcPts val="2600"/>
              </a:lnSpc>
              <a:buFont typeface="Arial" panose="020B0604020202020204" pitchFamily="34" charset="0"/>
              <a:buChar char="•"/>
            </a:pPr>
            <a:r>
              <a:rPr lang="en-GB" sz="3600" dirty="0"/>
              <a:t>(The number of letters in each word equals the numerals in pi = 3.1415927)</a:t>
            </a:r>
          </a:p>
          <a:p>
            <a:pPr marL="571500" indent="-571500" algn="l">
              <a:lnSpc>
                <a:spcPts val="2600"/>
              </a:lnSpc>
              <a:buFont typeface="Arial" panose="020B0604020202020204" pitchFamily="34" charset="0"/>
              <a:buChar char="•"/>
            </a:pPr>
            <a:r>
              <a:rPr lang="en-GB" sz="3600" dirty="0">
                <a:solidFill>
                  <a:srgbClr val="CE0F42"/>
                </a:solidFill>
              </a:rPr>
              <a:t>Dashing In A Rush, Running Harder (or) Else Accident!</a:t>
            </a:r>
          </a:p>
          <a:p>
            <a:pPr marL="571500" indent="-571500" algn="l">
              <a:lnSpc>
                <a:spcPts val="2600"/>
              </a:lnSpc>
              <a:buFont typeface="Arial" panose="020B0604020202020204" pitchFamily="34" charset="0"/>
              <a:buChar char="•"/>
            </a:pPr>
            <a:r>
              <a:rPr lang="en-GB" sz="3600" dirty="0"/>
              <a:t>Correct spelling of Diarrhoea!!</a:t>
            </a:r>
          </a:p>
          <a:p>
            <a:endParaRPr lang="en-GB" dirty="0"/>
          </a:p>
        </p:txBody>
      </p:sp>
    </p:spTree>
    <p:extLst>
      <p:ext uri="{BB962C8B-B14F-4D97-AF65-F5344CB8AC3E}">
        <p14:creationId xmlns:p14="http://schemas.microsoft.com/office/powerpoint/2010/main" val="39870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682411"/>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600" dirty="0">
                <a:solidFill>
                  <a:srgbClr val="CE0F42"/>
                </a:solidFill>
              </a:rPr>
              <a:t>Give yourself 30 seconds to memorise the 15 words listed below and then tell your partner as many as you can remember</a:t>
            </a: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411518143"/>
              </p:ext>
            </p:extLst>
          </p:nvPr>
        </p:nvGraphicFramePr>
        <p:xfrm>
          <a:off x="1480424" y="3834440"/>
          <a:ext cx="6174912" cy="741680"/>
        </p:xfrm>
        <a:graphic>
          <a:graphicData uri="http://schemas.openxmlformats.org/drawingml/2006/table">
            <a:tbl>
              <a:tblPr firstRow="1" bandRow="1">
                <a:tableStyleId>{5C22544A-7EE6-4342-B048-85BDC9FD1C3A}</a:tableStyleId>
              </a:tblPr>
              <a:tblGrid>
                <a:gridCol w="870857"/>
                <a:gridCol w="949770"/>
                <a:gridCol w="870857"/>
                <a:gridCol w="870857"/>
                <a:gridCol w="870857"/>
                <a:gridCol w="870857"/>
                <a:gridCol w="870857"/>
              </a:tblGrid>
              <a:tr h="370840">
                <a:tc>
                  <a:txBody>
                    <a:bodyPr/>
                    <a:lstStyle/>
                    <a:p>
                      <a:r>
                        <a:rPr lang="en-GB" dirty="0" smtClean="0">
                          <a:solidFill>
                            <a:schemeClr val="bg1"/>
                          </a:solidFill>
                        </a:rPr>
                        <a:t>Airport</a:t>
                      </a:r>
                      <a:endParaRPr lang="en-GB" dirty="0">
                        <a:solidFill>
                          <a:schemeClr val="bg1"/>
                        </a:solidFill>
                      </a:endParaRPr>
                    </a:p>
                  </a:txBody>
                  <a:tcPr>
                    <a:solidFill>
                      <a:srgbClr val="00B0F0"/>
                    </a:solidFill>
                  </a:tcPr>
                </a:tc>
                <a:tc>
                  <a:txBody>
                    <a:bodyPr/>
                    <a:lstStyle/>
                    <a:p>
                      <a:r>
                        <a:rPr lang="en-GB" dirty="0" smtClean="0">
                          <a:solidFill>
                            <a:schemeClr val="bg1"/>
                          </a:solidFill>
                        </a:rPr>
                        <a:t>Blanket</a:t>
                      </a:r>
                      <a:endParaRPr lang="en-GB" dirty="0">
                        <a:solidFill>
                          <a:schemeClr val="bg1"/>
                        </a:solidFill>
                      </a:endParaRPr>
                    </a:p>
                  </a:txBody>
                  <a:tcPr>
                    <a:solidFill>
                      <a:srgbClr val="00B0F0"/>
                    </a:solidFill>
                  </a:tcPr>
                </a:tc>
                <a:tc>
                  <a:txBody>
                    <a:bodyPr/>
                    <a:lstStyle/>
                    <a:p>
                      <a:r>
                        <a:rPr lang="en-GB" dirty="0" smtClean="0">
                          <a:solidFill>
                            <a:schemeClr val="bg1"/>
                          </a:solidFill>
                        </a:rPr>
                        <a:t>Flags</a:t>
                      </a:r>
                      <a:endParaRPr lang="en-GB" dirty="0">
                        <a:solidFill>
                          <a:schemeClr val="bg1"/>
                        </a:solidFill>
                      </a:endParaRPr>
                    </a:p>
                  </a:txBody>
                  <a:tcPr>
                    <a:solidFill>
                      <a:srgbClr val="00B0F0"/>
                    </a:solidFill>
                  </a:tcPr>
                </a:tc>
                <a:tc>
                  <a:txBody>
                    <a:bodyPr/>
                    <a:lstStyle/>
                    <a:p>
                      <a:r>
                        <a:rPr lang="en-GB" dirty="0" smtClean="0">
                          <a:solidFill>
                            <a:schemeClr val="bg1"/>
                          </a:solidFill>
                        </a:rPr>
                        <a:t>Monk</a:t>
                      </a:r>
                      <a:endParaRPr lang="en-GB" dirty="0">
                        <a:solidFill>
                          <a:schemeClr val="bg1"/>
                        </a:solidFill>
                      </a:endParaRPr>
                    </a:p>
                  </a:txBody>
                  <a:tcPr>
                    <a:solidFill>
                      <a:srgbClr val="00B0F0"/>
                    </a:solidFill>
                  </a:tcPr>
                </a:tc>
                <a:tc>
                  <a:txBody>
                    <a:bodyPr/>
                    <a:lstStyle/>
                    <a:p>
                      <a:r>
                        <a:rPr lang="en-GB" dirty="0" smtClean="0">
                          <a:solidFill>
                            <a:schemeClr val="bg1"/>
                          </a:solidFill>
                        </a:rPr>
                        <a:t>Cafe</a:t>
                      </a:r>
                      <a:endParaRPr lang="en-GB" dirty="0">
                        <a:solidFill>
                          <a:schemeClr val="bg1"/>
                        </a:solidFill>
                      </a:endParaRPr>
                    </a:p>
                  </a:txBody>
                  <a:tcPr>
                    <a:solidFill>
                      <a:srgbClr val="00B0F0"/>
                    </a:solidFill>
                  </a:tcPr>
                </a:tc>
                <a:tc>
                  <a:txBody>
                    <a:bodyPr/>
                    <a:lstStyle/>
                    <a:p>
                      <a:r>
                        <a:rPr lang="en-GB" dirty="0" smtClean="0">
                          <a:solidFill>
                            <a:schemeClr val="bg1"/>
                          </a:solidFill>
                        </a:rPr>
                        <a:t>Dragon</a:t>
                      </a:r>
                      <a:endParaRPr lang="en-GB" dirty="0">
                        <a:solidFill>
                          <a:schemeClr val="bg1"/>
                        </a:solidFill>
                      </a:endParaRPr>
                    </a:p>
                  </a:txBody>
                  <a:tcPr>
                    <a:solidFill>
                      <a:srgbClr val="00B0F0"/>
                    </a:solidFill>
                  </a:tcPr>
                </a:tc>
                <a:tc>
                  <a:txBody>
                    <a:bodyPr/>
                    <a:lstStyle/>
                    <a:p>
                      <a:r>
                        <a:rPr lang="en-GB" dirty="0" smtClean="0">
                          <a:solidFill>
                            <a:schemeClr val="bg1"/>
                          </a:solidFill>
                        </a:rPr>
                        <a:t>Ice</a:t>
                      </a:r>
                      <a:endParaRPr lang="en-GB" dirty="0">
                        <a:solidFill>
                          <a:schemeClr val="bg1"/>
                        </a:solidFill>
                      </a:endParaRPr>
                    </a:p>
                  </a:txBody>
                  <a:tcPr>
                    <a:solidFill>
                      <a:srgbClr val="00B0F0"/>
                    </a:solidFill>
                  </a:tcPr>
                </a:tc>
              </a:tr>
              <a:tr h="370840">
                <a:tc>
                  <a:txBody>
                    <a:bodyPr/>
                    <a:lstStyle/>
                    <a:p>
                      <a:r>
                        <a:rPr lang="en-GB" b="1" dirty="0" smtClean="0">
                          <a:solidFill>
                            <a:schemeClr val="bg1"/>
                          </a:solidFill>
                        </a:rPr>
                        <a:t>Skull</a:t>
                      </a:r>
                      <a:endParaRPr lang="en-GB" b="1" dirty="0">
                        <a:solidFill>
                          <a:schemeClr val="bg1"/>
                        </a:solidFill>
                      </a:endParaRPr>
                    </a:p>
                  </a:txBody>
                  <a:tcPr>
                    <a:solidFill>
                      <a:srgbClr val="00B0F0"/>
                    </a:solidFill>
                  </a:tcPr>
                </a:tc>
                <a:tc>
                  <a:txBody>
                    <a:bodyPr/>
                    <a:lstStyle/>
                    <a:p>
                      <a:r>
                        <a:rPr lang="en-GB" b="1" dirty="0" smtClean="0">
                          <a:solidFill>
                            <a:schemeClr val="bg1"/>
                          </a:solidFill>
                        </a:rPr>
                        <a:t>Tea</a:t>
                      </a:r>
                      <a:endParaRPr lang="en-GB" b="1" dirty="0">
                        <a:solidFill>
                          <a:schemeClr val="bg1"/>
                        </a:solidFill>
                      </a:endParaRPr>
                    </a:p>
                  </a:txBody>
                  <a:tcPr>
                    <a:solidFill>
                      <a:srgbClr val="00B0F0"/>
                    </a:solidFill>
                  </a:tcPr>
                </a:tc>
                <a:tc>
                  <a:txBody>
                    <a:bodyPr/>
                    <a:lstStyle/>
                    <a:p>
                      <a:r>
                        <a:rPr lang="en-GB" b="1" dirty="0" smtClean="0">
                          <a:solidFill>
                            <a:schemeClr val="bg1"/>
                          </a:solidFill>
                        </a:rPr>
                        <a:t>Cards</a:t>
                      </a:r>
                      <a:endParaRPr lang="en-GB" b="1" dirty="0">
                        <a:solidFill>
                          <a:schemeClr val="bg1"/>
                        </a:solidFill>
                      </a:endParaRPr>
                    </a:p>
                  </a:txBody>
                  <a:tcPr>
                    <a:solidFill>
                      <a:srgbClr val="00B0F0"/>
                    </a:solidFill>
                  </a:tcPr>
                </a:tc>
                <a:tc>
                  <a:txBody>
                    <a:bodyPr/>
                    <a:lstStyle/>
                    <a:p>
                      <a:r>
                        <a:rPr lang="en-GB" b="1" dirty="0" smtClean="0">
                          <a:solidFill>
                            <a:schemeClr val="bg1"/>
                          </a:solidFill>
                        </a:rPr>
                        <a:t>Book</a:t>
                      </a:r>
                      <a:endParaRPr lang="en-GB" b="1" dirty="0">
                        <a:solidFill>
                          <a:schemeClr val="bg1"/>
                        </a:solidFill>
                      </a:endParaRPr>
                    </a:p>
                  </a:txBody>
                  <a:tcPr>
                    <a:solidFill>
                      <a:srgbClr val="00B0F0"/>
                    </a:solidFill>
                  </a:tcPr>
                </a:tc>
                <a:tc>
                  <a:txBody>
                    <a:bodyPr/>
                    <a:lstStyle/>
                    <a:p>
                      <a:r>
                        <a:rPr lang="en-GB" b="1" dirty="0" smtClean="0">
                          <a:solidFill>
                            <a:schemeClr val="bg1"/>
                          </a:solidFill>
                        </a:rPr>
                        <a:t>Shell</a:t>
                      </a:r>
                      <a:endParaRPr lang="en-GB" b="1" dirty="0">
                        <a:solidFill>
                          <a:schemeClr val="bg1"/>
                        </a:solidFill>
                      </a:endParaRPr>
                    </a:p>
                  </a:txBody>
                  <a:tcPr>
                    <a:solidFill>
                      <a:srgbClr val="00B0F0"/>
                    </a:solidFill>
                  </a:tcPr>
                </a:tc>
                <a:tc>
                  <a:txBody>
                    <a:bodyPr/>
                    <a:lstStyle/>
                    <a:p>
                      <a:r>
                        <a:rPr lang="en-GB" b="1" dirty="0" smtClean="0">
                          <a:solidFill>
                            <a:schemeClr val="bg1"/>
                          </a:solidFill>
                        </a:rPr>
                        <a:t>Crystal</a:t>
                      </a:r>
                      <a:endParaRPr lang="en-GB" b="1" dirty="0">
                        <a:solidFill>
                          <a:schemeClr val="bg1"/>
                        </a:solidFill>
                      </a:endParaRPr>
                    </a:p>
                  </a:txBody>
                  <a:tcPr>
                    <a:solidFill>
                      <a:srgbClr val="00B0F0"/>
                    </a:solidFill>
                  </a:tcPr>
                </a:tc>
                <a:tc>
                  <a:txBody>
                    <a:bodyPr/>
                    <a:lstStyle/>
                    <a:p>
                      <a:r>
                        <a:rPr lang="en-GB" b="1" dirty="0" smtClean="0">
                          <a:solidFill>
                            <a:schemeClr val="bg1"/>
                          </a:solidFill>
                        </a:rPr>
                        <a:t>Teeth</a:t>
                      </a:r>
                      <a:endParaRPr lang="en-GB" b="1" dirty="0">
                        <a:solidFill>
                          <a:schemeClr val="bg1"/>
                        </a:solidFill>
                      </a:endParaRPr>
                    </a:p>
                  </a:txBody>
                  <a:tcPr>
                    <a:solidFill>
                      <a:srgbClr val="00B0F0"/>
                    </a:solidFill>
                  </a:tcPr>
                </a:tc>
              </a:tr>
            </a:tbl>
          </a:graphicData>
        </a:graphic>
      </p:graphicFrame>
    </p:spTree>
    <p:extLst>
      <p:ext uri="{BB962C8B-B14F-4D97-AF65-F5344CB8AC3E}">
        <p14:creationId xmlns:p14="http://schemas.microsoft.com/office/powerpoint/2010/main" val="174335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2332037"/>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600" dirty="0">
                <a:solidFill>
                  <a:srgbClr val="CE0F42"/>
                </a:solidFill>
              </a:rPr>
              <a:t>Give yourself 30 seconds to memorise the 15 words listed below and then tell your partner as many as you can remember</a:t>
            </a:r>
          </a:p>
          <a:p>
            <a:endParaRPr lang="en-GB" dirty="0"/>
          </a:p>
        </p:txBody>
      </p:sp>
    </p:spTree>
    <p:extLst>
      <p:ext uri="{BB962C8B-B14F-4D97-AF65-F5344CB8AC3E}">
        <p14:creationId xmlns:p14="http://schemas.microsoft.com/office/powerpoint/2010/main" val="2398834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682411"/>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600" dirty="0">
                <a:solidFill>
                  <a:srgbClr val="CE0F42"/>
                </a:solidFill>
              </a:rPr>
              <a:t>Give yourself 30 seconds to memorise the 15 words listed below and then tell your partner as many as you can remember</a:t>
            </a:r>
          </a:p>
          <a:p>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961155515"/>
              </p:ext>
            </p:extLst>
          </p:nvPr>
        </p:nvGraphicFramePr>
        <p:xfrm>
          <a:off x="1480424" y="3834440"/>
          <a:ext cx="6174912" cy="741680"/>
        </p:xfrm>
        <a:graphic>
          <a:graphicData uri="http://schemas.openxmlformats.org/drawingml/2006/table">
            <a:tbl>
              <a:tblPr firstRow="1" bandRow="1">
                <a:tableStyleId>{5C22544A-7EE6-4342-B048-85BDC9FD1C3A}</a:tableStyleId>
              </a:tblPr>
              <a:tblGrid>
                <a:gridCol w="870857"/>
                <a:gridCol w="949770"/>
                <a:gridCol w="870857"/>
                <a:gridCol w="870857"/>
                <a:gridCol w="870857"/>
                <a:gridCol w="870857"/>
                <a:gridCol w="870857"/>
              </a:tblGrid>
              <a:tr h="370840">
                <a:tc>
                  <a:txBody>
                    <a:bodyPr/>
                    <a:lstStyle/>
                    <a:p>
                      <a:r>
                        <a:rPr lang="en-GB" dirty="0" smtClean="0">
                          <a:solidFill>
                            <a:schemeClr val="bg1"/>
                          </a:solidFill>
                        </a:rPr>
                        <a:t>Airport</a:t>
                      </a:r>
                      <a:endParaRPr lang="en-GB" dirty="0">
                        <a:solidFill>
                          <a:schemeClr val="bg1"/>
                        </a:solidFill>
                      </a:endParaRPr>
                    </a:p>
                  </a:txBody>
                  <a:tcPr>
                    <a:solidFill>
                      <a:srgbClr val="00B0F0"/>
                    </a:solidFill>
                  </a:tcPr>
                </a:tc>
                <a:tc>
                  <a:txBody>
                    <a:bodyPr/>
                    <a:lstStyle/>
                    <a:p>
                      <a:r>
                        <a:rPr lang="en-GB" dirty="0" smtClean="0">
                          <a:solidFill>
                            <a:schemeClr val="bg1"/>
                          </a:solidFill>
                        </a:rPr>
                        <a:t>Blanket</a:t>
                      </a:r>
                      <a:endParaRPr lang="en-GB" dirty="0">
                        <a:solidFill>
                          <a:schemeClr val="bg1"/>
                        </a:solidFill>
                      </a:endParaRPr>
                    </a:p>
                  </a:txBody>
                  <a:tcPr>
                    <a:solidFill>
                      <a:srgbClr val="00B0F0"/>
                    </a:solidFill>
                  </a:tcPr>
                </a:tc>
                <a:tc>
                  <a:txBody>
                    <a:bodyPr/>
                    <a:lstStyle/>
                    <a:p>
                      <a:r>
                        <a:rPr lang="en-GB" dirty="0" smtClean="0">
                          <a:solidFill>
                            <a:schemeClr val="bg1"/>
                          </a:solidFill>
                        </a:rPr>
                        <a:t>Flags</a:t>
                      </a:r>
                      <a:endParaRPr lang="en-GB" dirty="0">
                        <a:solidFill>
                          <a:schemeClr val="bg1"/>
                        </a:solidFill>
                      </a:endParaRPr>
                    </a:p>
                  </a:txBody>
                  <a:tcPr>
                    <a:solidFill>
                      <a:srgbClr val="00B0F0"/>
                    </a:solidFill>
                  </a:tcPr>
                </a:tc>
                <a:tc>
                  <a:txBody>
                    <a:bodyPr/>
                    <a:lstStyle/>
                    <a:p>
                      <a:r>
                        <a:rPr lang="en-GB" dirty="0" smtClean="0">
                          <a:solidFill>
                            <a:schemeClr val="bg1"/>
                          </a:solidFill>
                        </a:rPr>
                        <a:t>Monk</a:t>
                      </a:r>
                      <a:endParaRPr lang="en-GB" dirty="0">
                        <a:solidFill>
                          <a:schemeClr val="bg1"/>
                        </a:solidFill>
                      </a:endParaRPr>
                    </a:p>
                  </a:txBody>
                  <a:tcPr>
                    <a:solidFill>
                      <a:srgbClr val="00B0F0"/>
                    </a:solidFill>
                  </a:tcPr>
                </a:tc>
                <a:tc>
                  <a:txBody>
                    <a:bodyPr/>
                    <a:lstStyle/>
                    <a:p>
                      <a:r>
                        <a:rPr lang="en-GB" dirty="0" smtClean="0">
                          <a:solidFill>
                            <a:schemeClr val="bg1"/>
                          </a:solidFill>
                        </a:rPr>
                        <a:t>Cafe</a:t>
                      </a:r>
                      <a:endParaRPr lang="en-GB" dirty="0">
                        <a:solidFill>
                          <a:schemeClr val="bg1"/>
                        </a:solidFill>
                      </a:endParaRPr>
                    </a:p>
                  </a:txBody>
                  <a:tcPr>
                    <a:solidFill>
                      <a:srgbClr val="00B0F0"/>
                    </a:solidFill>
                  </a:tcPr>
                </a:tc>
                <a:tc>
                  <a:txBody>
                    <a:bodyPr/>
                    <a:lstStyle/>
                    <a:p>
                      <a:r>
                        <a:rPr lang="en-GB" dirty="0" smtClean="0">
                          <a:solidFill>
                            <a:schemeClr val="bg1"/>
                          </a:solidFill>
                        </a:rPr>
                        <a:t>Dragon</a:t>
                      </a:r>
                      <a:endParaRPr lang="en-GB" dirty="0">
                        <a:solidFill>
                          <a:schemeClr val="bg1"/>
                        </a:solidFill>
                      </a:endParaRPr>
                    </a:p>
                  </a:txBody>
                  <a:tcPr>
                    <a:solidFill>
                      <a:srgbClr val="00B0F0"/>
                    </a:solidFill>
                  </a:tcPr>
                </a:tc>
                <a:tc>
                  <a:txBody>
                    <a:bodyPr/>
                    <a:lstStyle/>
                    <a:p>
                      <a:r>
                        <a:rPr lang="en-GB" dirty="0" smtClean="0">
                          <a:solidFill>
                            <a:schemeClr val="bg1"/>
                          </a:solidFill>
                        </a:rPr>
                        <a:t>Ice</a:t>
                      </a:r>
                      <a:endParaRPr lang="en-GB" dirty="0">
                        <a:solidFill>
                          <a:schemeClr val="bg1"/>
                        </a:solidFill>
                      </a:endParaRPr>
                    </a:p>
                  </a:txBody>
                  <a:tcPr>
                    <a:solidFill>
                      <a:srgbClr val="00B0F0"/>
                    </a:solidFill>
                  </a:tcPr>
                </a:tc>
              </a:tr>
              <a:tr h="370840">
                <a:tc>
                  <a:txBody>
                    <a:bodyPr/>
                    <a:lstStyle/>
                    <a:p>
                      <a:r>
                        <a:rPr lang="en-GB" b="1" dirty="0" smtClean="0">
                          <a:solidFill>
                            <a:schemeClr val="bg1"/>
                          </a:solidFill>
                        </a:rPr>
                        <a:t>Skull</a:t>
                      </a:r>
                      <a:endParaRPr lang="en-GB" b="1" dirty="0">
                        <a:solidFill>
                          <a:schemeClr val="bg1"/>
                        </a:solidFill>
                      </a:endParaRPr>
                    </a:p>
                  </a:txBody>
                  <a:tcPr>
                    <a:solidFill>
                      <a:srgbClr val="00B0F0"/>
                    </a:solidFill>
                  </a:tcPr>
                </a:tc>
                <a:tc>
                  <a:txBody>
                    <a:bodyPr/>
                    <a:lstStyle/>
                    <a:p>
                      <a:r>
                        <a:rPr lang="en-GB" b="1" dirty="0" smtClean="0">
                          <a:solidFill>
                            <a:schemeClr val="bg1"/>
                          </a:solidFill>
                        </a:rPr>
                        <a:t>Tea</a:t>
                      </a:r>
                      <a:endParaRPr lang="en-GB" b="1" dirty="0">
                        <a:solidFill>
                          <a:schemeClr val="bg1"/>
                        </a:solidFill>
                      </a:endParaRPr>
                    </a:p>
                  </a:txBody>
                  <a:tcPr>
                    <a:solidFill>
                      <a:srgbClr val="00B0F0"/>
                    </a:solidFill>
                  </a:tcPr>
                </a:tc>
                <a:tc>
                  <a:txBody>
                    <a:bodyPr/>
                    <a:lstStyle/>
                    <a:p>
                      <a:r>
                        <a:rPr lang="en-GB" b="1" dirty="0" smtClean="0">
                          <a:solidFill>
                            <a:schemeClr val="bg1"/>
                          </a:solidFill>
                        </a:rPr>
                        <a:t>Cards</a:t>
                      </a:r>
                      <a:endParaRPr lang="en-GB" b="1" dirty="0">
                        <a:solidFill>
                          <a:schemeClr val="bg1"/>
                        </a:solidFill>
                      </a:endParaRPr>
                    </a:p>
                  </a:txBody>
                  <a:tcPr>
                    <a:solidFill>
                      <a:srgbClr val="00B0F0"/>
                    </a:solidFill>
                  </a:tcPr>
                </a:tc>
                <a:tc>
                  <a:txBody>
                    <a:bodyPr/>
                    <a:lstStyle/>
                    <a:p>
                      <a:r>
                        <a:rPr lang="en-GB" b="1" dirty="0" smtClean="0">
                          <a:solidFill>
                            <a:schemeClr val="bg1"/>
                          </a:solidFill>
                        </a:rPr>
                        <a:t>Book</a:t>
                      </a:r>
                      <a:endParaRPr lang="en-GB" b="1" dirty="0">
                        <a:solidFill>
                          <a:schemeClr val="bg1"/>
                        </a:solidFill>
                      </a:endParaRPr>
                    </a:p>
                  </a:txBody>
                  <a:tcPr>
                    <a:solidFill>
                      <a:srgbClr val="00B0F0"/>
                    </a:solidFill>
                  </a:tcPr>
                </a:tc>
                <a:tc>
                  <a:txBody>
                    <a:bodyPr/>
                    <a:lstStyle/>
                    <a:p>
                      <a:r>
                        <a:rPr lang="en-GB" b="1" dirty="0" smtClean="0">
                          <a:solidFill>
                            <a:schemeClr val="bg1"/>
                          </a:solidFill>
                        </a:rPr>
                        <a:t>Shell</a:t>
                      </a:r>
                      <a:endParaRPr lang="en-GB" b="1" dirty="0">
                        <a:solidFill>
                          <a:schemeClr val="bg1"/>
                        </a:solidFill>
                      </a:endParaRPr>
                    </a:p>
                  </a:txBody>
                  <a:tcPr>
                    <a:solidFill>
                      <a:srgbClr val="00B0F0"/>
                    </a:solidFill>
                  </a:tcPr>
                </a:tc>
                <a:tc>
                  <a:txBody>
                    <a:bodyPr/>
                    <a:lstStyle/>
                    <a:p>
                      <a:r>
                        <a:rPr lang="en-GB" b="1" dirty="0" smtClean="0">
                          <a:solidFill>
                            <a:schemeClr val="bg1"/>
                          </a:solidFill>
                        </a:rPr>
                        <a:t>Crystal</a:t>
                      </a:r>
                      <a:endParaRPr lang="en-GB" b="1" dirty="0">
                        <a:solidFill>
                          <a:schemeClr val="bg1"/>
                        </a:solidFill>
                      </a:endParaRPr>
                    </a:p>
                  </a:txBody>
                  <a:tcPr>
                    <a:solidFill>
                      <a:srgbClr val="00B0F0"/>
                    </a:solidFill>
                  </a:tcPr>
                </a:tc>
                <a:tc>
                  <a:txBody>
                    <a:bodyPr/>
                    <a:lstStyle/>
                    <a:p>
                      <a:r>
                        <a:rPr lang="en-GB" b="1" dirty="0" smtClean="0">
                          <a:solidFill>
                            <a:schemeClr val="bg1"/>
                          </a:solidFill>
                        </a:rPr>
                        <a:t>Teeth</a:t>
                      </a:r>
                      <a:endParaRPr lang="en-GB" b="1" dirty="0">
                        <a:solidFill>
                          <a:schemeClr val="bg1"/>
                        </a:solidFill>
                      </a:endParaRPr>
                    </a:p>
                  </a:txBody>
                  <a:tcPr>
                    <a:solidFill>
                      <a:srgbClr val="00B0F0"/>
                    </a:solidFill>
                  </a:tcPr>
                </a:tc>
              </a:tr>
            </a:tbl>
          </a:graphicData>
        </a:graphic>
      </p:graphicFrame>
    </p:spTree>
    <p:extLst>
      <p:ext uri="{BB962C8B-B14F-4D97-AF65-F5344CB8AC3E}">
        <p14:creationId xmlns:p14="http://schemas.microsoft.com/office/powerpoint/2010/main" val="2414218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682411"/>
            <a:ext cx="8229600" cy="452596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600" dirty="0">
                <a:solidFill>
                  <a:srgbClr val="CE0F42"/>
                </a:solidFill>
              </a:rPr>
              <a:t>Imagine that you wake-up at an </a:t>
            </a:r>
            <a:r>
              <a:rPr lang="en-GB" sz="3600" b="1" dirty="0">
                <a:solidFill>
                  <a:srgbClr val="CE0F42"/>
                </a:solidFill>
              </a:rPr>
              <a:t>airport</a:t>
            </a:r>
            <a:r>
              <a:rPr lang="en-GB" sz="3600" dirty="0">
                <a:solidFill>
                  <a:srgbClr val="CE0F42"/>
                </a:solidFill>
              </a:rPr>
              <a:t> wrapped in a </a:t>
            </a:r>
            <a:r>
              <a:rPr lang="en-GB" sz="3600" b="1" dirty="0">
                <a:solidFill>
                  <a:srgbClr val="CE0F42"/>
                </a:solidFill>
              </a:rPr>
              <a:t>blanket</a:t>
            </a:r>
            <a:r>
              <a:rPr lang="en-GB" sz="3600" dirty="0">
                <a:solidFill>
                  <a:srgbClr val="CE0F42"/>
                </a:solidFill>
              </a:rPr>
              <a:t> that is made of </a:t>
            </a:r>
            <a:r>
              <a:rPr lang="en-GB" sz="3600" b="1" dirty="0">
                <a:solidFill>
                  <a:srgbClr val="CE0F42"/>
                </a:solidFill>
              </a:rPr>
              <a:t>flags</a:t>
            </a:r>
            <a:r>
              <a:rPr lang="en-GB" sz="3600" dirty="0">
                <a:solidFill>
                  <a:srgbClr val="CE0F42"/>
                </a:solidFill>
              </a:rPr>
              <a:t>.  An old </a:t>
            </a:r>
            <a:r>
              <a:rPr lang="en-GB" sz="3600" b="1" dirty="0">
                <a:solidFill>
                  <a:srgbClr val="CE0F42"/>
                </a:solidFill>
              </a:rPr>
              <a:t>monk</a:t>
            </a:r>
            <a:r>
              <a:rPr lang="en-GB" sz="3600" dirty="0">
                <a:solidFill>
                  <a:srgbClr val="CE0F42"/>
                </a:solidFill>
              </a:rPr>
              <a:t> comes over and quietly whispers that you should go to the </a:t>
            </a:r>
            <a:r>
              <a:rPr lang="en-GB" sz="3600" b="1" dirty="0">
                <a:solidFill>
                  <a:srgbClr val="CE0F42"/>
                </a:solidFill>
              </a:rPr>
              <a:t>cafe</a:t>
            </a:r>
            <a:r>
              <a:rPr lang="en-GB" sz="3600" dirty="0">
                <a:solidFill>
                  <a:srgbClr val="CE0F42"/>
                </a:solidFill>
              </a:rPr>
              <a:t> upstairs to meet your friends.  When you arrive at the café there is a foul smelling </a:t>
            </a:r>
            <a:r>
              <a:rPr lang="en-GB" sz="3600" b="1" dirty="0">
                <a:solidFill>
                  <a:srgbClr val="CE0F42"/>
                </a:solidFill>
              </a:rPr>
              <a:t>dragon</a:t>
            </a:r>
            <a:r>
              <a:rPr lang="en-GB" sz="3600" dirty="0">
                <a:solidFill>
                  <a:srgbClr val="CE0F42"/>
                </a:solidFill>
              </a:rPr>
              <a:t> sitting on a block of </a:t>
            </a:r>
            <a:r>
              <a:rPr lang="en-GB" sz="3600" b="1" dirty="0">
                <a:solidFill>
                  <a:srgbClr val="CE0F42"/>
                </a:solidFill>
              </a:rPr>
              <a:t>ice</a:t>
            </a:r>
            <a:r>
              <a:rPr lang="en-GB" sz="3600" dirty="0">
                <a:solidFill>
                  <a:srgbClr val="CE0F42"/>
                </a:solidFill>
              </a:rPr>
              <a:t> and opposite him is a beautiful girl sitting on a giant </a:t>
            </a:r>
            <a:r>
              <a:rPr lang="en-GB" sz="3600" b="1" dirty="0">
                <a:solidFill>
                  <a:srgbClr val="CE0F42"/>
                </a:solidFill>
              </a:rPr>
              <a:t>skull</a:t>
            </a:r>
            <a:r>
              <a:rPr lang="en-GB" sz="3600" dirty="0">
                <a:solidFill>
                  <a:srgbClr val="CE0F42"/>
                </a:solidFill>
              </a:rPr>
              <a:t>.  They are drinking </a:t>
            </a:r>
            <a:r>
              <a:rPr lang="en-GB" sz="3600" b="1" dirty="0">
                <a:solidFill>
                  <a:srgbClr val="CE0F42"/>
                </a:solidFill>
              </a:rPr>
              <a:t>tea</a:t>
            </a:r>
            <a:r>
              <a:rPr lang="en-GB" sz="3600" dirty="0">
                <a:solidFill>
                  <a:srgbClr val="CE0F42"/>
                </a:solidFill>
              </a:rPr>
              <a:t> and playing </a:t>
            </a:r>
            <a:r>
              <a:rPr lang="en-GB" sz="3600" b="1" dirty="0">
                <a:solidFill>
                  <a:srgbClr val="CE0F42"/>
                </a:solidFill>
              </a:rPr>
              <a:t>cards</a:t>
            </a:r>
            <a:r>
              <a:rPr lang="en-GB" sz="3600" dirty="0">
                <a:solidFill>
                  <a:srgbClr val="CE0F42"/>
                </a:solidFill>
              </a:rPr>
              <a:t>.  Suddenly the girl throws a card at you which, when you catch it, transforms into a little </a:t>
            </a:r>
            <a:r>
              <a:rPr lang="en-GB" sz="3600" b="1" dirty="0">
                <a:solidFill>
                  <a:srgbClr val="CE0F42"/>
                </a:solidFill>
              </a:rPr>
              <a:t>book</a:t>
            </a:r>
            <a:r>
              <a:rPr lang="en-GB" sz="3600" dirty="0">
                <a:solidFill>
                  <a:srgbClr val="CE0F42"/>
                </a:solidFill>
              </a:rPr>
              <a:t>.  You look up again but the dragon and the girl have vanished.  All that is left at their table is a </a:t>
            </a:r>
            <a:r>
              <a:rPr lang="en-GB" sz="3600" b="1" dirty="0">
                <a:solidFill>
                  <a:srgbClr val="CE0F42"/>
                </a:solidFill>
              </a:rPr>
              <a:t>shell</a:t>
            </a:r>
            <a:r>
              <a:rPr lang="en-GB" sz="3600" dirty="0">
                <a:solidFill>
                  <a:srgbClr val="CE0F42"/>
                </a:solidFill>
              </a:rPr>
              <a:t> full of </a:t>
            </a:r>
            <a:r>
              <a:rPr lang="en-GB" sz="3600" b="1" dirty="0">
                <a:solidFill>
                  <a:srgbClr val="CE0F42"/>
                </a:solidFill>
              </a:rPr>
              <a:t>crystal teeth</a:t>
            </a:r>
            <a:r>
              <a:rPr lang="en-GB" sz="3600" dirty="0">
                <a:solidFill>
                  <a:srgbClr val="CE0F42"/>
                </a:solidFill>
              </a:rPr>
              <a:t>.</a:t>
            </a:r>
          </a:p>
          <a:p>
            <a:endParaRPr lang="en-GB" dirty="0"/>
          </a:p>
        </p:txBody>
      </p:sp>
    </p:spTree>
    <p:extLst>
      <p:ext uri="{BB962C8B-B14F-4D97-AF65-F5344CB8AC3E}">
        <p14:creationId xmlns:p14="http://schemas.microsoft.com/office/powerpoint/2010/main" val="3326686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Memory Techniques - Mnemonics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895836463"/>
              </p:ext>
            </p:extLst>
          </p:nvPr>
        </p:nvGraphicFramePr>
        <p:xfrm>
          <a:off x="1480424" y="2969466"/>
          <a:ext cx="6174912" cy="741680"/>
        </p:xfrm>
        <a:graphic>
          <a:graphicData uri="http://schemas.openxmlformats.org/drawingml/2006/table">
            <a:tbl>
              <a:tblPr firstRow="1" bandRow="1">
                <a:tableStyleId>{5C22544A-7EE6-4342-B048-85BDC9FD1C3A}</a:tableStyleId>
              </a:tblPr>
              <a:tblGrid>
                <a:gridCol w="870857"/>
                <a:gridCol w="949770"/>
                <a:gridCol w="870857"/>
                <a:gridCol w="870857"/>
                <a:gridCol w="870857"/>
                <a:gridCol w="870857"/>
                <a:gridCol w="870857"/>
              </a:tblGrid>
              <a:tr h="370840">
                <a:tc>
                  <a:txBody>
                    <a:bodyPr/>
                    <a:lstStyle/>
                    <a:p>
                      <a:r>
                        <a:rPr lang="en-GB" dirty="0" smtClean="0">
                          <a:solidFill>
                            <a:schemeClr val="bg1"/>
                          </a:solidFill>
                        </a:rPr>
                        <a:t>Airport</a:t>
                      </a:r>
                      <a:endParaRPr lang="en-GB" dirty="0">
                        <a:solidFill>
                          <a:schemeClr val="bg1"/>
                        </a:solidFill>
                      </a:endParaRPr>
                    </a:p>
                  </a:txBody>
                  <a:tcPr>
                    <a:solidFill>
                      <a:srgbClr val="00B0F0"/>
                    </a:solidFill>
                  </a:tcPr>
                </a:tc>
                <a:tc>
                  <a:txBody>
                    <a:bodyPr/>
                    <a:lstStyle/>
                    <a:p>
                      <a:r>
                        <a:rPr lang="en-GB" dirty="0" smtClean="0">
                          <a:solidFill>
                            <a:schemeClr val="bg1"/>
                          </a:solidFill>
                        </a:rPr>
                        <a:t>Blanket</a:t>
                      </a:r>
                      <a:endParaRPr lang="en-GB" dirty="0">
                        <a:solidFill>
                          <a:schemeClr val="bg1"/>
                        </a:solidFill>
                      </a:endParaRPr>
                    </a:p>
                  </a:txBody>
                  <a:tcPr>
                    <a:solidFill>
                      <a:srgbClr val="00B0F0"/>
                    </a:solidFill>
                  </a:tcPr>
                </a:tc>
                <a:tc>
                  <a:txBody>
                    <a:bodyPr/>
                    <a:lstStyle/>
                    <a:p>
                      <a:r>
                        <a:rPr lang="en-GB" dirty="0" smtClean="0">
                          <a:solidFill>
                            <a:schemeClr val="bg1"/>
                          </a:solidFill>
                        </a:rPr>
                        <a:t>Flags</a:t>
                      </a:r>
                      <a:endParaRPr lang="en-GB" dirty="0">
                        <a:solidFill>
                          <a:schemeClr val="bg1"/>
                        </a:solidFill>
                      </a:endParaRPr>
                    </a:p>
                  </a:txBody>
                  <a:tcPr>
                    <a:solidFill>
                      <a:srgbClr val="00B0F0"/>
                    </a:solidFill>
                  </a:tcPr>
                </a:tc>
                <a:tc>
                  <a:txBody>
                    <a:bodyPr/>
                    <a:lstStyle/>
                    <a:p>
                      <a:r>
                        <a:rPr lang="en-GB" dirty="0" smtClean="0">
                          <a:solidFill>
                            <a:schemeClr val="bg1"/>
                          </a:solidFill>
                        </a:rPr>
                        <a:t>Monk</a:t>
                      </a:r>
                      <a:endParaRPr lang="en-GB" dirty="0">
                        <a:solidFill>
                          <a:schemeClr val="bg1"/>
                        </a:solidFill>
                      </a:endParaRPr>
                    </a:p>
                  </a:txBody>
                  <a:tcPr>
                    <a:solidFill>
                      <a:srgbClr val="00B0F0"/>
                    </a:solidFill>
                  </a:tcPr>
                </a:tc>
                <a:tc>
                  <a:txBody>
                    <a:bodyPr/>
                    <a:lstStyle/>
                    <a:p>
                      <a:r>
                        <a:rPr lang="en-GB" dirty="0" smtClean="0">
                          <a:solidFill>
                            <a:schemeClr val="bg1"/>
                          </a:solidFill>
                        </a:rPr>
                        <a:t>Cafe</a:t>
                      </a:r>
                      <a:endParaRPr lang="en-GB" dirty="0">
                        <a:solidFill>
                          <a:schemeClr val="bg1"/>
                        </a:solidFill>
                      </a:endParaRPr>
                    </a:p>
                  </a:txBody>
                  <a:tcPr>
                    <a:solidFill>
                      <a:srgbClr val="00B0F0"/>
                    </a:solidFill>
                  </a:tcPr>
                </a:tc>
                <a:tc>
                  <a:txBody>
                    <a:bodyPr/>
                    <a:lstStyle/>
                    <a:p>
                      <a:r>
                        <a:rPr lang="en-GB" dirty="0" smtClean="0">
                          <a:solidFill>
                            <a:schemeClr val="bg1"/>
                          </a:solidFill>
                        </a:rPr>
                        <a:t>Dragon</a:t>
                      </a:r>
                      <a:endParaRPr lang="en-GB" dirty="0">
                        <a:solidFill>
                          <a:schemeClr val="bg1"/>
                        </a:solidFill>
                      </a:endParaRPr>
                    </a:p>
                  </a:txBody>
                  <a:tcPr>
                    <a:solidFill>
                      <a:srgbClr val="00B0F0"/>
                    </a:solidFill>
                  </a:tcPr>
                </a:tc>
                <a:tc>
                  <a:txBody>
                    <a:bodyPr/>
                    <a:lstStyle/>
                    <a:p>
                      <a:r>
                        <a:rPr lang="en-GB" dirty="0" smtClean="0">
                          <a:solidFill>
                            <a:schemeClr val="bg1"/>
                          </a:solidFill>
                        </a:rPr>
                        <a:t>Ice</a:t>
                      </a:r>
                      <a:endParaRPr lang="en-GB" dirty="0">
                        <a:solidFill>
                          <a:schemeClr val="bg1"/>
                        </a:solidFill>
                      </a:endParaRPr>
                    </a:p>
                  </a:txBody>
                  <a:tcPr>
                    <a:solidFill>
                      <a:srgbClr val="00B0F0"/>
                    </a:solidFill>
                  </a:tcPr>
                </a:tc>
              </a:tr>
              <a:tr h="370840">
                <a:tc>
                  <a:txBody>
                    <a:bodyPr/>
                    <a:lstStyle/>
                    <a:p>
                      <a:r>
                        <a:rPr lang="en-GB" b="1" dirty="0" smtClean="0">
                          <a:solidFill>
                            <a:schemeClr val="bg1"/>
                          </a:solidFill>
                        </a:rPr>
                        <a:t>Skull</a:t>
                      </a:r>
                      <a:endParaRPr lang="en-GB" b="1" dirty="0">
                        <a:solidFill>
                          <a:schemeClr val="bg1"/>
                        </a:solidFill>
                      </a:endParaRPr>
                    </a:p>
                  </a:txBody>
                  <a:tcPr>
                    <a:solidFill>
                      <a:srgbClr val="00B0F0"/>
                    </a:solidFill>
                  </a:tcPr>
                </a:tc>
                <a:tc>
                  <a:txBody>
                    <a:bodyPr/>
                    <a:lstStyle/>
                    <a:p>
                      <a:r>
                        <a:rPr lang="en-GB" b="1" dirty="0" smtClean="0">
                          <a:solidFill>
                            <a:schemeClr val="bg1"/>
                          </a:solidFill>
                        </a:rPr>
                        <a:t>Tea</a:t>
                      </a:r>
                      <a:endParaRPr lang="en-GB" b="1" dirty="0">
                        <a:solidFill>
                          <a:schemeClr val="bg1"/>
                        </a:solidFill>
                      </a:endParaRPr>
                    </a:p>
                  </a:txBody>
                  <a:tcPr>
                    <a:solidFill>
                      <a:srgbClr val="00B0F0"/>
                    </a:solidFill>
                  </a:tcPr>
                </a:tc>
                <a:tc>
                  <a:txBody>
                    <a:bodyPr/>
                    <a:lstStyle/>
                    <a:p>
                      <a:r>
                        <a:rPr lang="en-GB" b="1" dirty="0" smtClean="0">
                          <a:solidFill>
                            <a:schemeClr val="bg1"/>
                          </a:solidFill>
                        </a:rPr>
                        <a:t>Cards</a:t>
                      </a:r>
                      <a:endParaRPr lang="en-GB" b="1" dirty="0">
                        <a:solidFill>
                          <a:schemeClr val="bg1"/>
                        </a:solidFill>
                      </a:endParaRPr>
                    </a:p>
                  </a:txBody>
                  <a:tcPr>
                    <a:solidFill>
                      <a:srgbClr val="00B0F0"/>
                    </a:solidFill>
                  </a:tcPr>
                </a:tc>
                <a:tc>
                  <a:txBody>
                    <a:bodyPr/>
                    <a:lstStyle/>
                    <a:p>
                      <a:r>
                        <a:rPr lang="en-GB" b="1" dirty="0" smtClean="0">
                          <a:solidFill>
                            <a:schemeClr val="bg1"/>
                          </a:solidFill>
                        </a:rPr>
                        <a:t>Book</a:t>
                      </a:r>
                      <a:endParaRPr lang="en-GB" b="1" dirty="0">
                        <a:solidFill>
                          <a:schemeClr val="bg1"/>
                        </a:solidFill>
                      </a:endParaRPr>
                    </a:p>
                  </a:txBody>
                  <a:tcPr>
                    <a:solidFill>
                      <a:srgbClr val="00B0F0"/>
                    </a:solidFill>
                  </a:tcPr>
                </a:tc>
                <a:tc>
                  <a:txBody>
                    <a:bodyPr/>
                    <a:lstStyle/>
                    <a:p>
                      <a:r>
                        <a:rPr lang="en-GB" b="1" dirty="0" smtClean="0">
                          <a:solidFill>
                            <a:schemeClr val="bg1"/>
                          </a:solidFill>
                        </a:rPr>
                        <a:t>Shell</a:t>
                      </a:r>
                      <a:endParaRPr lang="en-GB" b="1" dirty="0">
                        <a:solidFill>
                          <a:schemeClr val="bg1"/>
                        </a:solidFill>
                      </a:endParaRPr>
                    </a:p>
                  </a:txBody>
                  <a:tcPr>
                    <a:solidFill>
                      <a:srgbClr val="00B0F0"/>
                    </a:solidFill>
                  </a:tcPr>
                </a:tc>
                <a:tc>
                  <a:txBody>
                    <a:bodyPr/>
                    <a:lstStyle/>
                    <a:p>
                      <a:r>
                        <a:rPr lang="en-GB" b="1" dirty="0" smtClean="0">
                          <a:solidFill>
                            <a:schemeClr val="bg1"/>
                          </a:solidFill>
                        </a:rPr>
                        <a:t>Crystal</a:t>
                      </a:r>
                      <a:endParaRPr lang="en-GB" b="1" dirty="0">
                        <a:solidFill>
                          <a:schemeClr val="bg1"/>
                        </a:solidFill>
                      </a:endParaRPr>
                    </a:p>
                  </a:txBody>
                  <a:tcPr>
                    <a:solidFill>
                      <a:srgbClr val="00B0F0"/>
                    </a:solidFill>
                  </a:tcPr>
                </a:tc>
                <a:tc>
                  <a:txBody>
                    <a:bodyPr/>
                    <a:lstStyle/>
                    <a:p>
                      <a:r>
                        <a:rPr lang="en-GB" b="1" dirty="0" smtClean="0">
                          <a:solidFill>
                            <a:schemeClr val="bg1"/>
                          </a:solidFill>
                        </a:rPr>
                        <a:t>Teeth</a:t>
                      </a:r>
                      <a:endParaRPr lang="en-GB" b="1" dirty="0">
                        <a:solidFill>
                          <a:schemeClr val="bg1"/>
                        </a:solidFill>
                      </a:endParaRPr>
                    </a:p>
                  </a:txBody>
                  <a:tcPr>
                    <a:solidFill>
                      <a:srgbClr val="00B0F0"/>
                    </a:solidFill>
                  </a:tcPr>
                </a:tc>
              </a:tr>
            </a:tbl>
          </a:graphicData>
        </a:graphic>
      </p:graphicFrame>
    </p:spTree>
    <p:extLst>
      <p:ext uri="{BB962C8B-B14F-4D97-AF65-F5344CB8AC3E}">
        <p14:creationId xmlns:p14="http://schemas.microsoft.com/office/powerpoint/2010/main" val="32123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Using Mnemonics Effectively</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611226"/>
            <a:ext cx="8229600" cy="452596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buFont typeface="Arial" panose="020B0604020202020204" pitchFamily="34" charset="0"/>
              <a:buChar char="•"/>
            </a:pPr>
            <a:r>
              <a:rPr lang="en-GB" sz="4600" dirty="0">
                <a:solidFill>
                  <a:srgbClr val="CE0F42"/>
                </a:solidFill>
              </a:rPr>
              <a:t>Five principles to apply when creating mnemonics</a:t>
            </a:r>
          </a:p>
          <a:p>
            <a:pPr marL="571500" indent="-571500" algn="l">
              <a:lnSpc>
                <a:spcPct val="100000"/>
              </a:lnSpc>
              <a:buFont typeface="Arial" panose="020B0604020202020204" pitchFamily="34" charset="0"/>
              <a:buChar char="•"/>
            </a:pPr>
            <a:r>
              <a:rPr lang="en-GB" sz="4600" b="1" dirty="0">
                <a:solidFill>
                  <a:srgbClr val="CE0F42"/>
                </a:solidFill>
              </a:rPr>
              <a:t>SOLAR</a:t>
            </a:r>
          </a:p>
          <a:p>
            <a:pPr marL="571500" indent="-571500" algn="l">
              <a:lnSpc>
                <a:spcPct val="100000"/>
              </a:lnSpc>
              <a:buFont typeface="Arial" panose="020B0604020202020204" pitchFamily="34" charset="0"/>
              <a:buChar char="•"/>
            </a:pPr>
            <a:r>
              <a:rPr lang="en-GB" sz="4600" b="1" dirty="0">
                <a:solidFill>
                  <a:srgbClr val="CE0F42"/>
                </a:solidFill>
              </a:rPr>
              <a:t>S</a:t>
            </a:r>
            <a:r>
              <a:rPr lang="en-GB" sz="4600" dirty="0">
                <a:solidFill>
                  <a:srgbClr val="CE0F42"/>
                </a:solidFill>
              </a:rPr>
              <a:t>ymbols – which flag did you see?</a:t>
            </a:r>
          </a:p>
          <a:p>
            <a:pPr marL="571500" indent="-571500" algn="l">
              <a:lnSpc>
                <a:spcPct val="100000"/>
              </a:lnSpc>
              <a:buFont typeface="Arial" panose="020B0604020202020204" pitchFamily="34" charset="0"/>
              <a:buChar char="•"/>
            </a:pPr>
            <a:r>
              <a:rPr lang="en-GB" sz="4600" b="1" dirty="0">
                <a:solidFill>
                  <a:srgbClr val="CE0F42"/>
                </a:solidFill>
              </a:rPr>
              <a:t>O</a:t>
            </a:r>
            <a:r>
              <a:rPr lang="en-GB" sz="4600" dirty="0">
                <a:solidFill>
                  <a:srgbClr val="CE0F42"/>
                </a:solidFill>
              </a:rPr>
              <a:t>utstanding – old monk and a dragon</a:t>
            </a:r>
          </a:p>
          <a:p>
            <a:pPr marL="571500" indent="-571500" algn="l">
              <a:lnSpc>
                <a:spcPct val="100000"/>
              </a:lnSpc>
              <a:buFont typeface="Arial" panose="020B0604020202020204" pitchFamily="34" charset="0"/>
              <a:buChar char="•"/>
            </a:pPr>
            <a:r>
              <a:rPr lang="en-GB" sz="4600" b="1" dirty="0">
                <a:solidFill>
                  <a:srgbClr val="CE0F42"/>
                </a:solidFill>
              </a:rPr>
              <a:t>L</a:t>
            </a:r>
            <a:r>
              <a:rPr lang="en-GB" sz="4600" dirty="0">
                <a:solidFill>
                  <a:srgbClr val="CE0F42"/>
                </a:solidFill>
              </a:rPr>
              <a:t>inks – the card that became a book</a:t>
            </a:r>
          </a:p>
          <a:p>
            <a:pPr marL="571500" indent="-571500" algn="l">
              <a:lnSpc>
                <a:spcPct val="100000"/>
              </a:lnSpc>
              <a:buFont typeface="Arial" panose="020B0604020202020204" pitchFamily="34" charset="0"/>
              <a:buChar char="•"/>
            </a:pPr>
            <a:r>
              <a:rPr lang="en-GB" sz="4600" b="1" dirty="0">
                <a:solidFill>
                  <a:srgbClr val="CE0F42"/>
                </a:solidFill>
              </a:rPr>
              <a:t>A</a:t>
            </a:r>
            <a:r>
              <a:rPr lang="en-GB" sz="4600" dirty="0">
                <a:solidFill>
                  <a:srgbClr val="CE0F42"/>
                </a:solidFill>
              </a:rPr>
              <a:t>ll five senses – the sound of the monk, the smell of the dragon and the sight of the crystal teeth</a:t>
            </a:r>
          </a:p>
          <a:p>
            <a:pPr marL="571500" indent="-571500" algn="l">
              <a:lnSpc>
                <a:spcPct val="100000"/>
              </a:lnSpc>
              <a:buFont typeface="Arial" panose="020B0604020202020204" pitchFamily="34" charset="0"/>
              <a:buChar char="•"/>
            </a:pPr>
            <a:r>
              <a:rPr lang="en-GB" sz="4600" b="1" dirty="0">
                <a:solidFill>
                  <a:srgbClr val="CE0F42"/>
                </a:solidFill>
              </a:rPr>
              <a:t>R</a:t>
            </a:r>
            <a:r>
              <a:rPr lang="en-GB" sz="4600" dirty="0">
                <a:solidFill>
                  <a:srgbClr val="CE0F42"/>
                </a:solidFill>
              </a:rPr>
              <a:t>epetition – go back over the story multiple times</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33535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Example</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611226"/>
            <a:ext cx="8229600" cy="452596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4600" dirty="0">
                <a:solidFill>
                  <a:srgbClr val="CE0F42"/>
                </a:solidFill>
              </a:rPr>
              <a:t>The Wall Street Crash – some of the main events</a:t>
            </a:r>
          </a:p>
          <a:p>
            <a:pPr marL="571500" indent="-571500" algn="l">
              <a:lnSpc>
                <a:spcPct val="100000"/>
              </a:lnSpc>
              <a:buFont typeface="Arial" panose="020B0604020202020204" pitchFamily="34" charset="0"/>
              <a:buChar char="•"/>
            </a:pPr>
            <a:r>
              <a:rPr lang="en-GB" sz="4600" dirty="0">
                <a:solidFill>
                  <a:srgbClr val="CE0F42"/>
                </a:solidFill>
              </a:rPr>
              <a:t>There was a high demand for US goods after the First World War</a:t>
            </a:r>
          </a:p>
          <a:p>
            <a:pPr marL="571500" indent="-571500" algn="l">
              <a:lnSpc>
                <a:spcPct val="100000"/>
              </a:lnSpc>
              <a:buFont typeface="Arial" panose="020B0604020202020204" pitchFamily="34" charset="0"/>
              <a:buChar char="•"/>
            </a:pPr>
            <a:r>
              <a:rPr lang="en-GB" sz="4600" dirty="0">
                <a:solidFill>
                  <a:srgbClr val="CE0F42"/>
                </a:solidFill>
              </a:rPr>
              <a:t>Certain US industries (e.g. the motor industry) grew rapidly in the early 1920s</a:t>
            </a:r>
          </a:p>
          <a:p>
            <a:pPr marL="571500" indent="-571500" algn="l">
              <a:lnSpc>
                <a:spcPct val="100000"/>
              </a:lnSpc>
              <a:buFont typeface="Arial" panose="020B0604020202020204" pitchFamily="34" charset="0"/>
              <a:buChar char="•"/>
            </a:pPr>
            <a:r>
              <a:rPr lang="en-GB" sz="4600" dirty="0">
                <a:solidFill>
                  <a:srgbClr val="CE0F42"/>
                </a:solidFill>
              </a:rPr>
              <a:t>The US economy started to decline in the late 1920s</a:t>
            </a:r>
          </a:p>
          <a:p>
            <a:pPr marL="571500" indent="-571500" algn="l">
              <a:lnSpc>
                <a:spcPct val="100000"/>
              </a:lnSpc>
              <a:buFont typeface="Arial" panose="020B0604020202020204" pitchFamily="34" charset="0"/>
              <a:buChar char="•"/>
            </a:pPr>
            <a:r>
              <a:rPr lang="en-GB" sz="4600" dirty="0">
                <a:solidFill>
                  <a:srgbClr val="CE0F42"/>
                </a:solidFill>
              </a:rPr>
              <a:t>Panic-selling led to the Wall Street Crash in 1929</a:t>
            </a:r>
          </a:p>
          <a:p>
            <a:pPr marL="571500" indent="-571500" algn="l">
              <a:lnSpc>
                <a:spcPct val="100000"/>
              </a:lnSpc>
              <a:buFont typeface="Arial" panose="020B0604020202020204" pitchFamily="34" charset="0"/>
              <a:buChar char="•"/>
            </a:pPr>
            <a:r>
              <a:rPr lang="en-GB" sz="4600" dirty="0">
                <a:solidFill>
                  <a:srgbClr val="CE0F42"/>
                </a:solidFill>
              </a:rPr>
              <a:t>US banks and companies were forced to close</a:t>
            </a:r>
          </a:p>
          <a:p>
            <a:pPr marL="571500" indent="-571500" algn="l">
              <a:lnSpc>
                <a:spcPct val="100000"/>
              </a:lnSpc>
              <a:buFont typeface="Arial" panose="020B0604020202020204" pitchFamily="34" charset="0"/>
              <a:buChar char="•"/>
            </a:pPr>
            <a:r>
              <a:rPr lang="en-GB" sz="4600" dirty="0">
                <a:solidFill>
                  <a:srgbClr val="CE0F42"/>
                </a:solidFill>
              </a:rPr>
              <a:t>Widespread poverty resulted, because many people lost their jobs and their savings</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179229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3902" y="4240062"/>
            <a:ext cx="8767956" cy="1843582"/>
          </a:xfrm>
          <a:prstGeom prst="rect">
            <a:avLst/>
          </a:prstGeom>
          <a:noFill/>
        </p:spPr>
        <p:txBody>
          <a:bodyPr wrap="square" rtlCol="0">
            <a:spAutoFit/>
          </a:bodyPr>
          <a:lstStyle/>
          <a:p>
            <a:pPr algn="ctr">
              <a:lnSpc>
                <a:spcPct val="150000"/>
              </a:lnSpc>
            </a:pPr>
            <a:r>
              <a:rPr lang="en-GB" altLang="en-US" sz="4000" b="1" dirty="0" smtClean="0">
                <a:solidFill>
                  <a:srgbClr val="CE0F42"/>
                </a:solidFill>
                <a:effectLst>
                  <a:outerShdw blurRad="38100" dist="38100" dir="2700000" algn="tl">
                    <a:srgbClr val="000000">
                      <a:alpha val="43137"/>
                    </a:srgbClr>
                  </a:outerShdw>
                </a:effectLst>
              </a:rPr>
              <a:t>GCSE Target Grades – A </a:t>
            </a:r>
            <a:r>
              <a:rPr lang="en-GB" altLang="en-US" sz="4000" b="1" dirty="0">
                <a:solidFill>
                  <a:srgbClr val="CE0F42"/>
                </a:solidFill>
                <a:effectLst>
                  <a:outerShdw blurRad="38100" dist="38100" dir="2700000" algn="tl">
                    <a:srgbClr val="000000">
                      <a:alpha val="43137"/>
                    </a:srgbClr>
                  </a:outerShdw>
                </a:effectLst>
              </a:rPr>
              <a:t>H</a:t>
            </a:r>
            <a:r>
              <a:rPr lang="en-GB" altLang="en-US" sz="4000" b="1" dirty="0" smtClean="0">
                <a:solidFill>
                  <a:srgbClr val="CE0F42"/>
                </a:solidFill>
                <a:effectLst>
                  <a:outerShdw blurRad="38100" dist="38100" dir="2700000" algn="tl">
                    <a:srgbClr val="000000">
                      <a:alpha val="43137"/>
                    </a:srgbClr>
                  </a:outerShdw>
                </a:effectLst>
              </a:rPr>
              <a:t>ealth Warning</a:t>
            </a:r>
            <a:endParaRPr lang="en-GB" altLang="en-US" sz="4000" b="1" dirty="0">
              <a:solidFill>
                <a:srgbClr val="CE0F42"/>
              </a:solidFill>
              <a:effectLst>
                <a:outerShdw blurRad="38100" dist="38100" dir="2700000" algn="tl">
                  <a:srgbClr val="000000">
                    <a:alpha val="43137"/>
                  </a:srgbClr>
                </a:outerShdw>
              </a:effectLst>
            </a:endParaRPr>
          </a:p>
          <a:p>
            <a:pPr algn="ctr">
              <a:lnSpc>
                <a:spcPct val="150000"/>
              </a:lnSpc>
            </a:pPr>
            <a:r>
              <a:rPr lang="en-GB" altLang="en-US" sz="4000" b="1" dirty="0" smtClean="0">
                <a:solidFill>
                  <a:srgbClr val="CE0F42"/>
                </a:solidFill>
                <a:effectLst>
                  <a:outerShdw blurRad="38100" dist="38100" dir="2700000" algn="tl">
                    <a:srgbClr val="000000">
                      <a:alpha val="43137"/>
                    </a:srgbClr>
                  </a:outerShdw>
                </a:effectLst>
              </a:rPr>
              <a:t>Mr Rhodes</a:t>
            </a:r>
          </a:p>
        </p:txBody>
      </p:sp>
    </p:spTree>
    <p:extLst>
      <p:ext uri="{BB962C8B-B14F-4D97-AF65-F5344CB8AC3E}">
        <p14:creationId xmlns:p14="http://schemas.microsoft.com/office/powerpoint/2010/main" val="847664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We need an anchor symbol…….</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448164"/>
            <a:ext cx="8229600" cy="452596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100000"/>
              </a:lnSpc>
              <a:buFont typeface="Arial" panose="020B0604020202020204" pitchFamily="34" charset="0"/>
              <a:buChar char="•"/>
            </a:pPr>
            <a:r>
              <a:rPr lang="en-GB" sz="4600" dirty="0">
                <a:solidFill>
                  <a:srgbClr val="CE0F42"/>
                </a:solidFill>
              </a:rPr>
              <a:t>The US Flag</a:t>
            </a:r>
          </a:p>
          <a:p>
            <a:pPr marL="685800" indent="-685800" algn="l">
              <a:lnSpc>
                <a:spcPct val="100000"/>
              </a:lnSpc>
              <a:buFont typeface="Arial" panose="020B0604020202020204" pitchFamily="34" charset="0"/>
              <a:buChar char="•"/>
            </a:pPr>
            <a:r>
              <a:rPr lang="en-GB" sz="4600" dirty="0">
                <a:solidFill>
                  <a:srgbClr val="CE0F42"/>
                </a:solidFill>
              </a:rPr>
              <a:t>Imagine that a man grabs a US flag </a:t>
            </a:r>
            <a:r>
              <a:rPr lang="en-GB" sz="4600" b="1" dirty="0">
                <a:solidFill>
                  <a:srgbClr val="CE0F42"/>
                </a:solidFill>
              </a:rPr>
              <a:t>(high demand for American goods) </a:t>
            </a:r>
            <a:r>
              <a:rPr lang="en-GB" sz="4600" dirty="0">
                <a:solidFill>
                  <a:srgbClr val="CE0F42"/>
                </a:solidFill>
              </a:rPr>
              <a:t>and he sticks it on the top of his huge car </a:t>
            </a:r>
            <a:r>
              <a:rPr lang="en-GB" sz="4600" b="1" dirty="0">
                <a:solidFill>
                  <a:srgbClr val="CE0F42"/>
                </a:solidFill>
              </a:rPr>
              <a:t>(growth of motor industry).</a:t>
            </a:r>
          </a:p>
          <a:p>
            <a:pPr marL="685800" indent="-685800" algn="l">
              <a:lnSpc>
                <a:spcPct val="100000"/>
              </a:lnSpc>
              <a:buFont typeface="Arial" panose="020B0604020202020204" pitchFamily="34" charset="0"/>
              <a:buChar char="•"/>
            </a:pPr>
            <a:r>
              <a:rPr lang="en-GB" sz="4600" dirty="0">
                <a:solidFill>
                  <a:srgbClr val="CE0F42"/>
                </a:solidFill>
              </a:rPr>
              <a:t>He then climbs into a much smaller car </a:t>
            </a:r>
            <a:r>
              <a:rPr lang="en-GB" sz="4600" b="1" dirty="0">
                <a:solidFill>
                  <a:srgbClr val="CE0F42"/>
                </a:solidFill>
              </a:rPr>
              <a:t>(decline of the US economy)</a:t>
            </a:r>
            <a:r>
              <a:rPr lang="en-GB" sz="4600" dirty="0">
                <a:solidFill>
                  <a:srgbClr val="CE0F42"/>
                </a:solidFill>
              </a:rPr>
              <a:t> and drives off.</a:t>
            </a:r>
          </a:p>
          <a:p>
            <a:pPr marL="685800" indent="-685800" algn="l">
              <a:lnSpc>
                <a:spcPct val="100000"/>
              </a:lnSpc>
              <a:buFont typeface="Arial" panose="020B0604020202020204" pitchFamily="34" charset="0"/>
              <a:buChar char="•"/>
            </a:pPr>
            <a:r>
              <a:rPr lang="en-GB" sz="4600" dirty="0">
                <a:solidFill>
                  <a:srgbClr val="CE0F42"/>
                </a:solidFill>
              </a:rPr>
              <a:t>He passes through a market where everyone is frantically trying to sell things </a:t>
            </a:r>
            <a:r>
              <a:rPr lang="en-GB" sz="4600" b="1" dirty="0">
                <a:solidFill>
                  <a:srgbClr val="CE0F42"/>
                </a:solidFill>
              </a:rPr>
              <a:t>(panic-selling) </a:t>
            </a:r>
            <a:r>
              <a:rPr lang="en-GB" sz="4600" dirty="0">
                <a:solidFill>
                  <a:srgbClr val="CE0F42"/>
                </a:solidFill>
              </a:rPr>
              <a:t>and hears a huge explosion </a:t>
            </a:r>
            <a:r>
              <a:rPr lang="en-GB" sz="4600" b="1" dirty="0">
                <a:solidFill>
                  <a:srgbClr val="CE0F42"/>
                </a:solidFill>
              </a:rPr>
              <a:t>(the Wall Street Crash)</a:t>
            </a:r>
          </a:p>
          <a:p>
            <a:pPr marL="685800" indent="-685800" algn="l">
              <a:lnSpc>
                <a:spcPct val="100000"/>
              </a:lnSpc>
              <a:buFont typeface="Arial" panose="020B0604020202020204" pitchFamily="34" charset="0"/>
              <a:buChar char="•"/>
            </a:pPr>
            <a:r>
              <a:rPr lang="en-GB" sz="4600" dirty="0">
                <a:solidFill>
                  <a:srgbClr val="CE0F42"/>
                </a:solidFill>
              </a:rPr>
              <a:t>The man arrives in a town where every shop is closed </a:t>
            </a:r>
            <a:r>
              <a:rPr lang="en-GB" sz="4600" b="1" dirty="0">
                <a:solidFill>
                  <a:srgbClr val="CE0F42"/>
                </a:solidFill>
              </a:rPr>
              <a:t>(banks and companies forced to close) </a:t>
            </a:r>
            <a:r>
              <a:rPr lang="en-GB" sz="4600" dirty="0">
                <a:solidFill>
                  <a:srgbClr val="CE0F42"/>
                </a:solidFill>
              </a:rPr>
              <a:t>and gives his car to a beggar on the roadside </a:t>
            </a:r>
            <a:r>
              <a:rPr lang="en-GB" sz="4600" b="1" dirty="0">
                <a:solidFill>
                  <a:srgbClr val="CE0F42"/>
                </a:solidFill>
              </a:rPr>
              <a:t>(widespread poverty</a:t>
            </a:r>
            <a:r>
              <a:rPr lang="en-GB" sz="4600" b="1" dirty="0" smtClean="0">
                <a:solidFill>
                  <a:srgbClr val="CE0F42"/>
                </a:solidFill>
              </a:rPr>
              <a:t>)</a:t>
            </a:r>
            <a:endParaRPr lang="en-GB" sz="4600" b="1" dirty="0">
              <a:solidFill>
                <a:srgbClr val="CE0F42"/>
              </a:solidFill>
            </a:endParaRPr>
          </a:p>
        </p:txBody>
      </p:sp>
    </p:spTree>
    <p:extLst>
      <p:ext uri="{BB962C8B-B14F-4D97-AF65-F5344CB8AC3E}">
        <p14:creationId xmlns:p14="http://schemas.microsoft.com/office/powerpoint/2010/main" val="26731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We need an anchor symbol…….</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448164"/>
            <a:ext cx="8229600" cy="452596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lnSpc>
                <a:spcPct val="100000"/>
              </a:lnSpc>
              <a:buFont typeface="Arial" panose="020B0604020202020204" pitchFamily="34" charset="0"/>
              <a:buChar char="•"/>
            </a:pPr>
            <a:r>
              <a:rPr lang="en-GB" sz="4600" dirty="0">
                <a:solidFill>
                  <a:srgbClr val="CE0F42"/>
                </a:solidFill>
              </a:rPr>
              <a:t>The US Flag</a:t>
            </a:r>
          </a:p>
          <a:p>
            <a:pPr marL="685800" indent="-685800" algn="l">
              <a:lnSpc>
                <a:spcPct val="100000"/>
              </a:lnSpc>
              <a:buFont typeface="Arial" panose="020B0604020202020204" pitchFamily="34" charset="0"/>
              <a:buChar char="•"/>
            </a:pPr>
            <a:r>
              <a:rPr lang="en-GB" sz="4600" dirty="0">
                <a:solidFill>
                  <a:srgbClr val="CE0F42"/>
                </a:solidFill>
              </a:rPr>
              <a:t>Imagine that a man grabs a US flag </a:t>
            </a:r>
            <a:r>
              <a:rPr lang="en-GB" sz="4600" b="1" dirty="0">
                <a:solidFill>
                  <a:srgbClr val="CE0F42"/>
                </a:solidFill>
              </a:rPr>
              <a:t>(high demand for American goods)</a:t>
            </a:r>
            <a:r>
              <a:rPr lang="en-GB" sz="4600" dirty="0">
                <a:solidFill>
                  <a:srgbClr val="CE0F42"/>
                </a:solidFill>
              </a:rPr>
              <a:t> and he sticks it on the top of his huge car </a:t>
            </a:r>
            <a:r>
              <a:rPr lang="en-GB" sz="4600" b="1" dirty="0">
                <a:solidFill>
                  <a:srgbClr val="CE0F42"/>
                </a:solidFill>
              </a:rPr>
              <a:t>(growth of motor industry).</a:t>
            </a:r>
          </a:p>
          <a:p>
            <a:pPr marL="685800" indent="-685800" algn="l">
              <a:lnSpc>
                <a:spcPct val="100000"/>
              </a:lnSpc>
              <a:buFont typeface="Arial" panose="020B0604020202020204" pitchFamily="34" charset="0"/>
              <a:buChar char="•"/>
            </a:pPr>
            <a:r>
              <a:rPr lang="en-GB" sz="4600" dirty="0">
                <a:solidFill>
                  <a:srgbClr val="CE0F42"/>
                </a:solidFill>
              </a:rPr>
              <a:t>He then climbs into a much smaller car </a:t>
            </a:r>
            <a:r>
              <a:rPr lang="en-GB" sz="4600" b="1" dirty="0">
                <a:solidFill>
                  <a:srgbClr val="CE0F42"/>
                </a:solidFill>
              </a:rPr>
              <a:t>(decline of the US economy)</a:t>
            </a:r>
            <a:r>
              <a:rPr lang="en-GB" sz="4600" dirty="0">
                <a:solidFill>
                  <a:srgbClr val="CE0F42"/>
                </a:solidFill>
              </a:rPr>
              <a:t> and drives off.</a:t>
            </a:r>
          </a:p>
          <a:p>
            <a:pPr marL="685800" indent="-685800" algn="l">
              <a:lnSpc>
                <a:spcPct val="100000"/>
              </a:lnSpc>
              <a:buFont typeface="Arial" panose="020B0604020202020204" pitchFamily="34" charset="0"/>
              <a:buChar char="•"/>
            </a:pPr>
            <a:r>
              <a:rPr lang="en-GB" sz="4600" dirty="0">
                <a:solidFill>
                  <a:srgbClr val="CE0F42"/>
                </a:solidFill>
              </a:rPr>
              <a:t>He passes through a market where everyone is frantically trying to sell things </a:t>
            </a:r>
            <a:r>
              <a:rPr lang="en-GB" sz="4600" b="1" dirty="0">
                <a:solidFill>
                  <a:srgbClr val="CE0F42"/>
                </a:solidFill>
              </a:rPr>
              <a:t>(panic-selling) </a:t>
            </a:r>
            <a:r>
              <a:rPr lang="en-GB" sz="4600" dirty="0">
                <a:solidFill>
                  <a:srgbClr val="CE0F42"/>
                </a:solidFill>
              </a:rPr>
              <a:t>and hears a huge explosion </a:t>
            </a:r>
            <a:r>
              <a:rPr lang="en-GB" sz="4600" b="1" dirty="0">
                <a:solidFill>
                  <a:srgbClr val="CE0F42"/>
                </a:solidFill>
              </a:rPr>
              <a:t>(the Wall Street Crash)</a:t>
            </a:r>
          </a:p>
          <a:p>
            <a:pPr marL="685800" indent="-685800" algn="l">
              <a:lnSpc>
                <a:spcPct val="100000"/>
              </a:lnSpc>
              <a:buFont typeface="Arial" panose="020B0604020202020204" pitchFamily="34" charset="0"/>
              <a:buChar char="•"/>
            </a:pPr>
            <a:r>
              <a:rPr lang="en-GB" sz="4600" dirty="0">
                <a:solidFill>
                  <a:srgbClr val="CE0F42"/>
                </a:solidFill>
              </a:rPr>
              <a:t>The man arrives in a town where every shop is closed </a:t>
            </a:r>
            <a:r>
              <a:rPr lang="en-GB" sz="4600" b="1" dirty="0">
                <a:solidFill>
                  <a:srgbClr val="CE0F42"/>
                </a:solidFill>
              </a:rPr>
              <a:t>(banks and companies forced to close) </a:t>
            </a:r>
            <a:r>
              <a:rPr lang="en-GB" sz="4600" dirty="0">
                <a:solidFill>
                  <a:srgbClr val="CE0F42"/>
                </a:solidFill>
              </a:rPr>
              <a:t>and gives his car to a beggar on the roadside </a:t>
            </a:r>
            <a:r>
              <a:rPr lang="en-GB" sz="4600" b="1" dirty="0">
                <a:solidFill>
                  <a:srgbClr val="CE0F42"/>
                </a:solidFill>
              </a:rPr>
              <a:t>(widespread poverty</a:t>
            </a:r>
            <a:r>
              <a:rPr lang="en-GB" sz="4600" b="1" dirty="0" smtClean="0">
                <a:solidFill>
                  <a:srgbClr val="CE0F42"/>
                </a:solidFill>
              </a:rPr>
              <a:t>)</a:t>
            </a:r>
            <a:endParaRPr lang="en-GB" sz="4600" b="1" dirty="0">
              <a:solidFill>
                <a:srgbClr val="CE0F42"/>
              </a:solidFill>
            </a:endParaRPr>
          </a:p>
        </p:txBody>
      </p:sp>
    </p:spTree>
    <p:extLst>
      <p:ext uri="{BB962C8B-B14F-4D97-AF65-F5344CB8AC3E}">
        <p14:creationId xmlns:p14="http://schemas.microsoft.com/office/powerpoint/2010/main" val="17876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t="10811" r="-1171" b="-10872"/>
          <a:stretch/>
        </p:blipFill>
        <p:spPr>
          <a:xfrm>
            <a:off x="986096" y="148281"/>
            <a:ext cx="7130616" cy="5346358"/>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61169" y="4932710"/>
            <a:ext cx="4413422" cy="1938992"/>
          </a:xfrm>
          <a:prstGeom prst="rect">
            <a:avLst/>
          </a:prstGeom>
          <a:noFill/>
        </p:spPr>
        <p:txBody>
          <a:bodyPr wrap="square" rtlCol="0">
            <a:spAutoFit/>
          </a:bodyPr>
          <a:lstStyle/>
          <a:p>
            <a:pPr algn="ctr"/>
            <a:r>
              <a:rPr lang="en-GB" altLang="en-US" sz="4000" b="1" dirty="0" smtClean="0">
                <a:solidFill>
                  <a:srgbClr val="CE0F42"/>
                </a:solidFill>
                <a:effectLst>
                  <a:outerShdw blurRad="38100" dist="38100" dir="2700000" algn="tl">
                    <a:srgbClr val="000000">
                      <a:alpha val="43137"/>
                    </a:srgbClr>
                  </a:outerShdw>
                </a:effectLst>
              </a:rPr>
              <a:t>Are you ready?</a:t>
            </a:r>
          </a:p>
          <a:p>
            <a:pPr algn="ctr"/>
            <a:r>
              <a:rPr lang="en-GB" altLang="en-US" sz="4000" b="1" dirty="0" smtClean="0">
                <a:solidFill>
                  <a:srgbClr val="CE0F42"/>
                </a:solidFill>
                <a:effectLst>
                  <a:outerShdw blurRad="38100" dist="38100" dir="2700000" algn="tl">
                    <a:srgbClr val="000000">
                      <a:alpha val="43137"/>
                    </a:srgbClr>
                  </a:outerShdw>
                </a:effectLst>
              </a:rPr>
              <a:t>Mr Rhodes</a:t>
            </a:r>
          </a:p>
          <a:p>
            <a:pPr algn="ctr"/>
            <a:r>
              <a:rPr lang="en-GB" altLang="en-US" sz="4000" b="1" dirty="0" smtClean="0">
                <a:solidFill>
                  <a:srgbClr val="CE0F42"/>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64938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GCSE Checklist – Religious Studies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37286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b="1" dirty="0">
                <a:solidFill>
                  <a:srgbClr val="CE0F42"/>
                </a:solidFill>
              </a:rPr>
              <a:t>How many of the following questions can you answer ‘yes’?</a:t>
            </a:r>
          </a:p>
          <a:p>
            <a:pPr marL="685800" indent="-685800" algn="l">
              <a:lnSpc>
                <a:spcPct val="100000"/>
              </a:lnSpc>
              <a:buFont typeface="Arial" panose="020B0604020202020204" pitchFamily="34" charset="0"/>
              <a:buChar char="•"/>
            </a:pPr>
            <a:r>
              <a:rPr lang="en-GB" sz="2800" dirty="0">
                <a:solidFill>
                  <a:srgbClr val="CE0F42"/>
                </a:solidFill>
              </a:rPr>
              <a:t>Do you know which examination board you are studying for RS?</a:t>
            </a:r>
          </a:p>
          <a:p>
            <a:pPr marL="685800" indent="-685800" algn="l">
              <a:lnSpc>
                <a:spcPct val="100000"/>
              </a:lnSpc>
              <a:buFont typeface="Arial" panose="020B0604020202020204" pitchFamily="34" charset="0"/>
              <a:buChar char="•"/>
            </a:pPr>
            <a:r>
              <a:rPr lang="en-GB" sz="2800" dirty="0">
                <a:solidFill>
                  <a:srgbClr val="CE0F42"/>
                </a:solidFill>
              </a:rPr>
              <a:t>Have you saved the examination board website to your favourites?</a:t>
            </a:r>
          </a:p>
          <a:p>
            <a:pPr marL="685800" indent="-685800" algn="l">
              <a:lnSpc>
                <a:spcPct val="100000"/>
              </a:lnSpc>
              <a:buFont typeface="Arial" panose="020B0604020202020204" pitchFamily="34" charset="0"/>
              <a:buChar char="•"/>
            </a:pPr>
            <a:r>
              <a:rPr lang="en-GB" sz="2800" dirty="0">
                <a:solidFill>
                  <a:srgbClr val="CE0F42"/>
                </a:solidFill>
              </a:rPr>
              <a:t>Do you have a copy of the specification/syllabus?</a:t>
            </a:r>
          </a:p>
          <a:p>
            <a:pPr marL="685800" indent="-685800" algn="l">
              <a:lnSpc>
                <a:spcPct val="100000"/>
              </a:lnSpc>
              <a:buFont typeface="Arial" panose="020B0604020202020204" pitchFamily="34" charset="0"/>
              <a:buChar char="•"/>
            </a:pPr>
            <a:r>
              <a:rPr lang="en-GB" sz="2800" dirty="0">
                <a:solidFill>
                  <a:srgbClr val="CE0F42"/>
                </a:solidFill>
              </a:rPr>
              <a:t>Do you know how you will be examined and what you will be examined on?</a:t>
            </a:r>
          </a:p>
        </p:txBody>
      </p:sp>
    </p:spTree>
    <p:extLst>
      <p:ext uri="{BB962C8B-B14F-4D97-AF65-F5344CB8AC3E}">
        <p14:creationId xmlns:p14="http://schemas.microsoft.com/office/powerpoint/2010/main" val="11281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a:solidFill>
                  <a:srgbClr val="CE0F42"/>
                </a:solidFill>
                <a:effectLst>
                  <a:outerShdw blurRad="38100" dist="38100" dir="2700000" algn="tl">
                    <a:srgbClr val="000000">
                      <a:alpha val="43137"/>
                    </a:srgbClr>
                  </a:outerShdw>
                </a:effectLst>
              </a:rPr>
              <a:t>GCSE Checklist – Religious Studies</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372860"/>
            <a:ext cx="8229600"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b="1" dirty="0">
                <a:solidFill>
                  <a:srgbClr val="CE0F42"/>
                </a:solidFill>
              </a:rPr>
              <a:t>What do you know about the RS examinations?</a:t>
            </a:r>
          </a:p>
          <a:p>
            <a:pPr marL="685800" indent="-685800" algn="l">
              <a:lnSpc>
                <a:spcPct val="100000"/>
              </a:lnSpc>
              <a:buFont typeface="Arial" panose="020B0604020202020204" pitchFamily="34" charset="0"/>
              <a:buChar char="•"/>
            </a:pPr>
            <a:r>
              <a:rPr lang="en-GB" sz="2800" dirty="0">
                <a:solidFill>
                  <a:srgbClr val="CE0F42"/>
                </a:solidFill>
              </a:rPr>
              <a:t>How many papers will you take at the end of Year 11?</a:t>
            </a:r>
          </a:p>
          <a:p>
            <a:pPr marL="685800" indent="-685800" algn="l">
              <a:lnSpc>
                <a:spcPct val="100000"/>
              </a:lnSpc>
              <a:buFont typeface="Arial" panose="020B0604020202020204" pitchFamily="34" charset="0"/>
              <a:buChar char="•"/>
            </a:pPr>
            <a:r>
              <a:rPr lang="en-GB" sz="2800" dirty="0">
                <a:solidFill>
                  <a:srgbClr val="CE0F42"/>
                </a:solidFill>
              </a:rPr>
              <a:t>How are the papers different?</a:t>
            </a:r>
          </a:p>
          <a:p>
            <a:pPr marL="685800" indent="-685800" algn="l">
              <a:lnSpc>
                <a:spcPct val="100000"/>
              </a:lnSpc>
              <a:buFont typeface="Arial" panose="020B0604020202020204" pitchFamily="34" charset="0"/>
              <a:buChar char="•"/>
            </a:pPr>
            <a:r>
              <a:rPr lang="en-GB" sz="2800" dirty="0">
                <a:solidFill>
                  <a:srgbClr val="CE0F42"/>
                </a:solidFill>
              </a:rPr>
              <a:t>How many marks are on offer for each paper?</a:t>
            </a:r>
          </a:p>
          <a:p>
            <a:pPr marL="685800" indent="-685800" algn="l">
              <a:lnSpc>
                <a:spcPct val="100000"/>
              </a:lnSpc>
              <a:buFont typeface="Arial" panose="020B0604020202020204" pitchFamily="34" charset="0"/>
              <a:buChar char="•"/>
            </a:pPr>
            <a:r>
              <a:rPr lang="en-GB" sz="2800" dirty="0">
                <a:solidFill>
                  <a:srgbClr val="CE0F42"/>
                </a:solidFill>
              </a:rPr>
              <a:t>What type of questions will be in each paper?</a:t>
            </a:r>
          </a:p>
          <a:p>
            <a:pPr marL="685800" indent="-685800" algn="l">
              <a:lnSpc>
                <a:spcPct val="100000"/>
              </a:lnSpc>
              <a:buFont typeface="Arial" panose="020B0604020202020204" pitchFamily="34" charset="0"/>
              <a:buChar char="•"/>
            </a:pPr>
            <a:r>
              <a:rPr lang="en-GB" sz="2800" dirty="0">
                <a:solidFill>
                  <a:srgbClr val="CE0F42"/>
                </a:solidFill>
              </a:rPr>
              <a:t>Do you know how to obtain full marks for a 2, 4, 5 and 12 mark question?</a:t>
            </a:r>
          </a:p>
          <a:p>
            <a:pPr marL="685800" indent="-685800" algn="l">
              <a:lnSpc>
                <a:spcPct val="100000"/>
              </a:lnSpc>
              <a:buFont typeface="Arial" panose="020B0604020202020204" pitchFamily="34" charset="0"/>
              <a:buChar char="•"/>
            </a:pPr>
            <a:r>
              <a:rPr lang="en-GB" sz="2800" dirty="0">
                <a:solidFill>
                  <a:srgbClr val="CE0F42"/>
                </a:solidFill>
              </a:rPr>
              <a:t>How are these questions different</a:t>
            </a:r>
            <a:r>
              <a:rPr lang="en-GB" sz="2800" dirty="0" smtClean="0">
                <a:solidFill>
                  <a:srgbClr val="CE0F42"/>
                </a:solidFill>
              </a:rPr>
              <a:t>?</a:t>
            </a:r>
          </a:p>
          <a:p>
            <a:pPr marL="685800" indent="-685800" algn="l">
              <a:lnSpc>
                <a:spcPct val="100000"/>
              </a:lnSpc>
              <a:buFont typeface="Arial" panose="020B0604020202020204" pitchFamily="34" charset="0"/>
              <a:buChar char="•"/>
            </a:pPr>
            <a:r>
              <a:rPr lang="en-GB" sz="2800" dirty="0" smtClean="0">
                <a:solidFill>
                  <a:srgbClr val="CE0F42"/>
                </a:solidFill>
              </a:rPr>
              <a:t>Do you score marks for Spelling, Punctuation and Grammar? If so, how many marks and on which questions?</a:t>
            </a:r>
            <a:endParaRPr lang="en-GB" sz="2800" dirty="0">
              <a:solidFill>
                <a:srgbClr val="CE0F42"/>
              </a:solidFill>
            </a:endParaRPr>
          </a:p>
        </p:txBody>
      </p:sp>
    </p:spTree>
    <p:extLst>
      <p:ext uri="{BB962C8B-B14F-4D97-AF65-F5344CB8AC3E}">
        <p14:creationId xmlns:p14="http://schemas.microsoft.com/office/powerpoint/2010/main" val="222717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148281"/>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800" b="1" dirty="0" smtClean="0">
                <a:solidFill>
                  <a:srgbClr val="CE0F42"/>
                </a:solidFill>
                <a:effectLst>
                  <a:outerShdw blurRad="38100" dist="38100" dir="2700000" algn="tl">
                    <a:srgbClr val="000000">
                      <a:alpha val="43137"/>
                    </a:srgbClr>
                  </a:outerShdw>
                </a:effectLst>
              </a:rPr>
              <a:t>On the way home……</a:t>
            </a:r>
            <a:endParaRPr lang="en-GB" altLang="en-US" sz="3800" b="1" u="sng"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453080" y="137286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b="1" dirty="0">
                <a:solidFill>
                  <a:srgbClr val="CE0F42"/>
                </a:solidFill>
              </a:rPr>
              <a:t>Please decide…..</a:t>
            </a:r>
          </a:p>
          <a:p>
            <a:pPr marL="457200" indent="-457200" algn="l">
              <a:buFont typeface="Arial" panose="020B0604020202020204" pitchFamily="34" charset="0"/>
              <a:buChar char="•"/>
            </a:pPr>
            <a:r>
              <a:rPr lang="en-GB" sz="2800" dirty="0" smtClean="0">
                <a:solidFill>
                  <a:srgbClr val="CE0F42"/>
                </a:solidFill>
              </a:rPr>
              <a:t>What </a:t>
            </a:r>
            <a:r>
              <a:rPr lang="en-GB" sz="2800" b="1" dirty="0">
                <a:solidFill>
                  <a:srgbClr val="CE0F42"/>
                </a:solidFill>
              </a:rPr>
              <a:t>3 things </a:t>
            </a:r>
            <a:r>
              <a:rPr lang="en-GB" sz="2800" dirty="0">
                <a:solidFill>
                  <a:srgbClr val="CE0F42"/>
                </a:solidFill>
              </a:rPr>
              <a:t>are you going to action </a:t>
            </a:r>
            <a:r>
              <a:rPr lang="en-GB" sz="2800" b="1" dirty="0">
                <a:solidFill>
                  <a:srgbClr val="CE0F42"/>
                </a:solidFill>
              </a:rPr>
              <a:t>right now (or a at least tomorrow morning!)</a:t>
            </a:r>
            <a:r>
              <a:rPr lang="en-GB" sz="2800" dirty="0">
                <a:solidFill>
                  <a:srgbClr val="CE0F42"/>
                </a:solidFill>
              </a:rPr>
              <a:t>?</a:t>
            </a:r>
          </a:p>
          <a:p>
            <a:pPr marL="457200" indent="-457200" algn="l">
              <a:buFont typeface="Arial" panose="020B0604020202020204" pitchFamily="34" charset="0"/>
              <a:buChar char="•"/>
            </a:pPr>
            <a:r>
              <a:rPr lang="en-GB" sz="2800" dirty="0">
                <a:solidFill>
                  <a:srgbClr val="CE0F42"/>
                </a:solidFill>
              </a:rPr>
              <a:t>What can you start </a:t>
            </a:r>
            <a:r>
              <a:rPr lang="en-GB" sz="2800" b="1" dirty="0">
                <a:solidFill>
                  <a:srgbClr val="CE0F42"/>
                </a:solidFill>
              </a:rPr>
              <a:t>right now </a:t>
            </a:r>
            <a:r>
              <a:rPr lang="en-GB" sz="2800" dirty="0">
                <a:solidFill>
                  <a:srgbClr val="CE0F42"/>
                </a:solidFill>
              </a:rPr>
              <a:t>that will have the biggest impact on your learning and attainment?</a:t>
            </a:r>
          </a:p>
          <a:p>
            <a:pPr marL="457200" indent="-457200" algn="l">
              <a:buFont typeface="Arial" panose="020B0604020202020204" pitchFamily="34" charset="0"/>
              <a:buChar char="•"/>
            </a:pPr>
            <a:r>
              <a:rPr lang="en-GB" sz="2800" dirty="0">
                <a:solidFill>
                  <a:srgbClr val="CE0F42"/>
                </a:solidFill>
              </a:rPr>
              <a:t>Record these three items on your phone in the notes section</a:t>
            </a:r>
          </a:p>
          <a:p>
            <a:pPr marL="457200" indent="-457200" algn="l">
              <a:buFont typeface="Arial" panose="020B0604020202020204" pitchFamily="34" charset="0"/>
              <a:buChar char="•"/>
            </a:pPr>
            <a:r>
              <a:rPr lang="en-GB" sz="2800" b="1" dirty="0">
                <a:solidFill>
                  <a:srgbClr val="CE0F42"/>
                </a:solidFill>
              </a:rPr>
              <a:t>Make sure this is done before you go to bed!!</a:t>
            </a:r>
          </a:p>
          <a:p>
            <a:pPr marL="457200" indent="-457200" algn="l">
              <a:lnSpc>
                <a:spcPct val="100000"/>
              </a:lnSpc>
              <a:buFont typeface="Arial" panose="020B0604020202020204" pitchFamily="34" charset="0"/>
              <a:buChar char="•"/>
            </a:pPr>
            <a:endParaRPr lang="en-GB" sz="2800" b="1" dirty="0">
              <a:solidFill>
                <a:srgbClr val="CE0F42"/>
              </a:solidFill>
            </a:endParaRPr>
          </a:p>
        </p:txBody>
      </p:sp>
    </p:spTree>
    <p:extLst>
      <p:ext uri="{BB962C8B-B14F-4D97-AF65-F5344CB8AC3E}">
        <p14:creationId xmlns:p14="http://schemas.microsoft.com/office/powerpoint/2010/main" val="29776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1" r="-1171"/>
          <a:stretch/>
        </p:blipFill>
        <p:spPr>
          <a:xfrm>
            <a:off x="-8238" y="0"/>
            <a:ext cx="9152238" cy="6858000"/>
          </a:xfrm>
          <a:prstGeom prst="rect">
            <a:avLst/>
          </a:prstGeom>
        </p:spPr>
      </p:pic>
      <p:sp>
        <p:nvSpPr>
          <p:cNvPr id="5" name="Rounded Rectangle 4"/>
          <p:cNvSpPr/>
          <p:nvPr/>
        </p:nvSpPr>
        <p:spPr>
          <a:xfrm>
            <a:off x="148280" y="148281"/>
            <a:ext cx="8839200" cy="652436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9257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7570"/>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800" b="1" dirty="0">
                <a:solidFill>
                  <a:srgbClr val="CE0F42"/>
                </a:solidFill>
                <a:effectLst>
                  <a:outerShdw blurRad="38100" dist="38100" dir="2700000" algn="tl">
                    <a:srgbClr val="000000">
                      <a:alpha val="43137"/>
                    </a:srgbClr>
                  </a:outerShdw>
                </a:effectLst>
              </a:rPr>
              <a:t>Student Targets for GCSE grades</a:t>
            </a:r>
          </a:p>
        </p:txBody>
      </p:sp>
      <p:sp>
        <p:nvSpPr>
          <p:cNvPr id="8" name="Content Placeholder 2"/>
          <p:cNvSpPr txBox="1">
            <a:spLocks/>
          </p:cNvSpPr>
          <p:nvPr/>
        </p:nvSpPr>
        <p:spPr>
          <a:xfrm>
            <a:off x="795980" y="1599956"/>
            <a:ext cx="7543800" cy="40227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en-GB" b="1" dirty="0">
                <a:solidFill>
                  <a:srgbClr val="CE0F42"/>
                </a:solidFill>
              </a:rPr>
              <a:t>Fischer Family Trust</a:t>
            </a:r>
          </a:p>
          <a:p>
            <a:pPr marL="91440" indent="-91440">
              <a:defRPr/>
            </a:pPr>
            <a:r>
              <a:rPr lang="en-GB" dirty="0">
                <a:solidFill>
                  <a:srgbClr val="CE0F42"/>
                </a:solidFill>
              </a:rPr>
              <a:t>The FFT provides benchmarks for each student of their likely future attainment.</a:t>
            </a:r>
          </a:p>
          <a:p>
            <a:pPr marL="91440" indent="-91440">
              <a:defRPr/>
            </a:pPr>
            <a:r>
              <a:rPr lang="en-GB" dirty="0">
                <a:solidFill>
                  <a:srgbClr val="CE0F42"/>
                </a:solidFill>
              </a:rPr>
              <a:t>It does this by using information from many thousands of students in the past and linking attainment at one age (e.g. GCSE results at 16) with attainment at a previous age (e.g. KS2 test results at 11).</a:t>
            </a:r>
          </a:p>
          <a:p>
            <a:pPr marL="91440" indent="-91440">
              <a:defRPr/>
            </a:pPr>
            <a:r>
              <a:rPr lang="en-GB" dirty="0">
                <a:solidFill>
                  <a:srgbClr val="CE0F42"/>
                </a:solidFill>
              </a:rPr>
              <a:t>It also takes into account gender and month of birth</a:t>
            </a:r>
          </a:p>
          <a:p>
            <a:pPr marL="91440" indent="-91440">
              <a:defRPr/>
            </a:pPr>
            <a:r>
              <a:rPr lang="en-GB" dirty="0">
                <a:solidFill>
                  <a:srgbClr val="CE0F42"/>
                </a:solidFill>
              </a:rPr>
              <a:t>At KS4, the FFT provides for each student the percentage chance of getting each grade for 20 GCSE subjects.</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17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287570"/>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800" b="1" dirty="0">
                <a:solidFill>
                  <a:srgbClr val="CE0F42"/>
                </a:solidFill>
                <a:effectLst>
                  <a:outerShdw blurRad="38100" dist="38100" dir="2700000" algn="tl">
                    <a:srgbClr val="000000">
                      <a:alpha val="43137"/>
                    </a:srgbClr>
                  </a:outerShdw>
                </a:effectLst>
              </a:rPr>
              <a:t>For example…………</a:t>
            </a: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p:cNvGraphicFramePr>
            <a:graphicFrameLocks/>
          </p:cNvGraphicFramePr>
          <p:nvPr>
            <p:extLst>
              <p:ext uri="{D42A27DB-BD31-4B8C-83A1-F6EECF244321}">
                <p14:modId xmlns:p14="http://schemas.microsoft.com/office/powerpoint/2010/main" val="3725127355"/>
              </p:ext>
            </p:extLst>
          </p:nvPr>
        </p:nvGraphicFramePr>
        <p:xfrm>
          <a:off x="527691" y="2091832"/>
          <a:ext cx="8080375" cy="1112838"/>
        </p:xfrm>
        <a:graphic>
          <a:graphicData uri="http://schemas.openxmlformats.org/drawingml/2006/table">
            <a:tbl>
              <a:tblPr firstRow="1" bandRow="1">
                <a:tableStyleId>{5C22544A-7EE6-4342-B048-85BDC9FD1C3A}</a:tableStyleId>
              </a:tblPr>
              <a:tblGrid>
                <a:gridCol w="1616242"/>
                <a:gridCol w="573613"/>
                <a:gridCol w="736315"/>
                <a:gridCol w="736315"/>
                <a:gridCol w="736315"/>
                <a:gridCol w="736315"/>
                <a:gridCol w="736315"/>
                <a:gridCol w="736315"/>
                <a:gridCol w="736315"/>
                <a:gridCol w="736315"/>
              </a:tblGrid>
              <a:tr h="370946">
                <a:tc>
                  <a:txBody>
                    <a:bodyPr/>
                    <a:lstStyle/>
                    <a:p>
                      <a:r>
                        <a:rPr lang="en-GB" sz="1800" dirty="0" smtClean="0"/>
                        <a:t>Student</a:t>
                      </a:r>
                      <a:r>
                        <a:rPr lang="en-GB" sz="1800" baseline="0" dirty="0" smtClean="0"/>
                        <a:t> A</a:t>
                      </a:r>
                      <a:endParaRPr lang="en-GB" sz="1800" dirty="0"/>
                    </a:p>
                  </a:txBody>
                  <a:tcPr marL="91431" marR="91431" marT="45733" marB="45733"/>
                </a:tc>
                <a:tc>
                  <a:txBody>
                    <a:bodyPr/>
                    <a:lstStyle/>
                    <a:p>
                      <a:pPr algn="ctr"/>
                      <a:r>
                        <a:rPr lang="en-GB" sz="1800" dirty="0" smtClean="0"/>
                        <a:t>1</a:t>
                      </a:r>
                      <a:endParaRPr lang="en-GB" sz="1800" dirty="0"/>
                    </a:p>
                  </a:txBody>
                  <a:tcPr marL="91431" marR="91431" marT="45733" marB="45733"/>
                </a:tc>
                <a:tc>
                  <a:txBody>
                    <a:bodyPr/>
                    <a:lstStyle/>
                    <a:p>
                      <a:pPr algn="ctr"/>
                      <a:r>
                        <a:rPr lang="en-GB" sz="1800" dirty="0" smtClean="0"/>
                        <a:t>2</a:t>
                      </a:r>
                      <a:endParaRPr lang="en-GB" sz="1800" dirty="0"/>
                    </a:p>
                  </a:txBody>
                  <a:tcPr marL="91431" marR="91431" marT="45733" marB="45733"/>
                </a:tc>
                <a:tc>
                  <a:txBody>
                    <a:bodyPr/>
                    <a:lstStyle/>
                    <a:p>
                      <a:pPr algn="ctr"/>
                      <a:r>
                        <a:rPr lang="en-GB" sz="1800" dirty="0" smtClean="0"/>
                        <a:t>3</a:t>
                      </a:r>
                      <a:endParaRPr lang="en-GB" sz="1800" dirty="0"/>
                    </a:p>
                  </a:txBody>
                  <a:tcPr marL="91431" marR="91431" marT="45733" marB="45733"/>
                </a:tc>
                <a:tc>
                  <a:txBody>
                    <a:bodyPr/>
                    <a:lstStyle/>
                    <a:p>
                      <a:pPr algn="ctr"/>
                      <a:r>
                        <a:rPr lang="en-GB" sz="1800" dirty="0" smtClean="0"/>
                        <a:t>4</a:t>
                      </a:r>
                      <a:endParaRPr lang="en-GB" sz="1800" dirty="0"/>
                    </a:p>
                  </a:txBody>
                  <a:tcPr marL="91431" marR="91431" marT="45733" marB="45733"/>
                </a:tc>
                <a:tc>
                  <a:txBody>
                    <a:bodyPr/>
                    <a:lstStyle/>
                    <a:p>
                      <a:pPr algn="ctr"/>
                      <a:r>
                        <a:rPr lang="en-GB" sz="1800" dirty="0" smtClean="0"/>
                        <a:t>5</a:t>
                      </a:r>
                      <a:endParaRPr lang="en-GB" sz="1800" dirty="0"/>
                    </a:p>
                  </a:txBody>
                  <a:tcPr marL="91431" marR="91431" marT="45733" marB="45733"/>
                </a:tc>
                <a:tc>
                  <a:txBody>
                    <a:bodyPr/>
                    <a:lstStyle/>
                    <a:p>
                      <a:pPr algn="ctr"/>
                      <a:r>
                        <a:rPr lang="en-GB" sz="1800" dirty="0" smtClean="0"/>
                        <a:t>6</a:t>
                      </a:r>
                      <a:endParaRPr lang="en-GB" sz="1800" dirty="0"/>
                    </a:p>
                  </a:txBody>
                  <a:tcPr marL="91431" marR="91431" marT="45733" marB="45733"/>
                </a:tc>
                <a:tc>
                  <a:txBody>
                    <a:bodyPr/>
                    <a:lstStyle/>
                    <a:p>
                      <a:pPr algn="ctr"/>
                      <a:r>
                        <a:rPr lang="en-GB" sz="1800" dirty="0" smtClean="0"/>
                        <a:t>7</a:t>
                      </a:r>
                      <a:endParaRPr lang="en-GB" sz="1800" dirty="0"/>
                    </a:p>
                  </a:txBody>
                  <a:tcPr marL="91431" marR="91431" marT="45733" marB="45733"/>
                </a:tc>
                <a:tc>
                  <a:txBody>
                    <a:bodyPr/>
                    <a:lstStyle/>
                    <a:p>
                      <a:pPr algn="ctr"/>
                      <a:r>
                        <a:rPr lang="en-GB" sz="1800" dirty="0" smtClean="0"/>
                        <a:t>8</a:t>
                      </a:r>
                      <a:endParaRPr lang="en-GB" sz="1800" dirty="0"/>
                    </a:p>
                  </a:txBody>
                  <a:tcPr marL="91431" marR="91431" marT="45733" marB="45733"/>
                </a:tc>
                <a:tc>
                  <a:txBody>
                    <a:bodyPr/>
                    <a:lstStyle/>
                    <a:p>
                      <a:pPr algn="ctr"/>
                      <a:r>
                        <a:rPr lang="en-GB" sz="1800" dirty="0" smtClean="0"/>
                        <a:t>9</a:t>
                      </a:r>
                      <a:endParaRPr lang="en-GB" sz="1800" dirty="0"/>
                    </a:p>
                  </a:txBody>
                  <a:tcPr marL="91431" marR="91431" marT="45733" marB="45733"/>
                </a:tc>
              </a:tr>
              <a:tr h="370946">
                <a:tc>
                  <a:txBody>
                    <a:bodyPr/>
                    <a:lstStyle/>
                    <a:p>
                      <a:r>
                        <a:rPr lang="en-GB" sz="1800" b="1" dirty="0" smtClean="0">
                          <a:solidFill>
                            <a:srgbClr val="FF0000"/>
                          </a:solidFill>
                        </a:rPr>
                        <a:t>Target = 6</a:t>
                      </a:r>
                      <a:endParaRPr lang="en-GB" sz="1800" b="1" dirty="0">
                        <a:solidFill>
                          <a:srgbClr val="FF0000"/>
                        </a:solidFill>
                      </a:endParaRPr>
                    </a:p>
                  </a:txBody>
                  <a:tcPr marL="91431" marR="91431" marT="45733" marB="45733"/>
                </a:tc>
                <a:tc>
                  <a:txBody>
                    <a:bodyPr/>
                    <a:lstStyle/>
                    <a:p>
                      <a:pPr algn="ctr"/>
                      <a:r>
                        <a:rPr lang="en-GB" sz="1800" dirty="0" smtClean="0"/>
                        <a:t>0</a:t>
                      </a:r>
                      <a:endParaRPr lang="en-GB" sz="1800" dirty="0"/>
                    </a:p>
                  </a:txBody>
                  <a:tcPr marL="91431" marR="91431" marT="45733" marB="45733"/>
                </a:tc>
                <a:tc>
                  <a:txBody>
                    <a:bodyPr/>
                    <a:lstStyle/>
                    <a:p>
                      <a:pPr algn="ctr"/>
                      <a:r>
                        <a:rPr lang="en-GB" sz="1800" dirty="0" smtClean="0"/>
                        <a:t>2</a:t>
                      </a:r>
                      <a:endParaRPr lang="en-GB" sz="1800" dirty="0"/>
                    </a:p>
                  </a:txBody>
                  <a:tcPr marL="91431" marR="91431" marT="45733" marB="45733"/>
                </a:tc>
                <a:tc>
                  <a:txBody>
                    <a:bodyPr/>
                    <a:lstStyle/>
                    <a:p>
                      <a:pPr algn="ctr"/>
                      <a:r>
                        <a:rPr lang="en-GB" sz="1800" dirty="0" smtClean="0"/>
                        <a:t>6</a:t>
                      </a:r>
                      <a:endParaRPr lang="en-GB" sz="1800" dirty="0"/>
                    </a:p>
                  </a:txBody>
                  <a:tcPr marL="91431" marR="91431" marT="45733" marB="45733"/>
                </a:tc>
                <a:tc>
                  <a:txBody>
                    <a:bodyPr/>
                    <a:lstStyle/>
                    <a:p>
                      <a:pPr algn="ctr"/>
                      <a:r>
                        <a:rPr lang="en-GB" sz="1800" dirty="0" smtClean="0"/>
                        <a:t>12</a:t>
                      </a:r>
                      <a:endParaRPr lang="en-GB" sz="1800" dirty="0"/>
                    </a:p>
                  </a:txBody>
                  <a:tcPr marL="91431" marR="91431" marT="45733" marB="45733"/>
                </a:tc>
                <a:tc>
                  <a:txBody>
                    <a:bodyPr/>
                    <a:lstStyle/>
                    <a:p>
                      <a:pPr algn="ctr"/>
                      <a:r>
                        <a:rPr lang="en-GB" sz="1800" dirty="0" smtClean="0"/>
                        <a:t>19</a:t>
                      </a:r>
                      <a:endParaRPr lang="en-GB" sz="1800" dirty="0"/>
                    </a:p>
                  </a:txBody>
                  <a:tcPr marL="91431" marR="91431" marT="45733" marB="45733"/>
                </a:tc>
                <a:tc>
                  <a:txBody>
                    <a:bodyPr/>
                    <a:lstStyle/>
                    <a:p>
                      <a:pPr algn="ctr"/>
                      <a:r>
                        <a:rPr lang="en-GB" sz="1800" b="1" dirty="0" smtClean="0">
                          <a:solidFill>
                            <a:srgbClr val="FF0000"/>
                          </a:solidFill>
                        </a:rPr>
                        <a:t>25</a:t>
                      </a:r>
                      <a:endParaRPr lang="en-GB" sz="1800" b="1" dirty="0">
                        <a:solidFill>
                          <a:srgbClr val="FF0000"/>
                        </a:solidFill>
                      </a:endParaRPr>
                    </a:p>
                  </a:txBody>
                  <a:tcPr marL="91431" marR="91431" marT="45733" marB="45733"/>
                </a:tc>
                <a:tc>
                  <a:txBody>
                    <a:bodyPr/>
                    <a:lstStyle/>
                    <a:p>
                      <a:pPr algn="ctr"/>
                      <a:r>
                        <a:rPr lang="en-GB" sz="1800" dirty="0" smtClean="0"/>
                        <a:t>16</a:t>
                      </a:r>
                      <a:endParaRPr lang="en-GB" sz="1800" dirty="0"/>
                    </a:p>
                  </a:txBody>
                  <a:tcPr marL="91431" marR="91431" marT="45733" marB="45733"/>
                </a:tc>
                <a:tc>
                  <a:txBody>
                    <a:bodyPr/>
                    <a:lstStyle/>
                    <a:p>
                      <a:pPr algn="ctr"/>
                      <a:r>
                        <a:rPr lang="en-GB" sz="1800" dirty="0" smtClean="0"/>
                        <a:t>14</a:t>
                      </a:r>
                      <a:endParaRPr lang="en-GB" sz="1800" dirty="0"/>
                    </a:p>
                  </a:txBody>
                  <a:tcPr marL="91431" marR="91431" marT="45733" marB="45733"/>
                </a:tc>
                <a:tc>
                  <a:txBody>
                    <a:bodyPr/>
                    <a:lstStyle/>
                    <a:p>
                      <a:pPr algn="ctr"/>
                      <a:r>
                        <a:rPr lang="en-GB" sz="1800" dirty="0" smtClean="0"/>
                        <a:t>6</a:t>
                      </a:r>
                      <a:endParaRPr lang="en-GB" sz="1800" dirty="0"/>
                    </a:p>
                  </a:txBody>
                  <a:tcPr marL="91431" marR="91431" marT="45733" marB="45733"/>
                </a:tc>
              </a:tr>
              <a:tr h="370946">
                <a:tc gridSpan="10">
                  <a:txBody>
                    <a:bodyPr/>
                    <a:lstStyle/>
                    <a:p>
                      <a:pPr algn="ctr"/>
                      <a:r>
                        <a:rPr lang="en-GB" sz="1800" dirty="0" smtClean="0"/>
                        <a:t>Chance (%)</a:t>
                      </a:r>
                      <a:endParaRPr lang="en-GB" sz="1800" dirty="0"/>
                    </a:p>
                  </a:txBody>
                  <a:tcPr marL="91431" marR="91431" marT="45733" marB="45733"/>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1131233328"/>
              </p:ext>
            </p:extLst>
          </p:nvPr>
        </p:nvGraphicFramePr>
        <p:xfrm>
          <a:off x="527691" y="4019701"/>
          <a:ext cx="8080375" cy="1112838"/>
        </p:xfrm>
        <a:graphic>
          <a:graphicData uri="http://schemas.openxmlformats.org/drawingml/2006/table">
            <a:tbl>
              <a:tblPr firstRow="1" bandRow="1">
                <a:tableStyleId>{5C22544A-7EE6-4342-B048-85BDC9FD1C3A}</a:tableStyleId>
              </a:tblPr>
              <a:tblGrid>
                <a:gridCol w="1616242"/>
                <a:gridCol w="573613"/>
                <a:gridCol w="736315"/>
                <a:gridCol w="736315"/>
                <a:gridCol w="736315"/>
                <a:gridCol w="736315"/>
                <a:gridCol w="736315"/>
                <a:gridCol w="736315"/>
                <a:gridCol w="736315"/>
                <a:gridCol w="736315"/>
              </a:tblGrid>
              <a:tr h="370946">
                <a:tc>
                  <a:txBody>
                    <a:bodyPr/>
                    <a:lstStyle/>
                    <a:p>
                      <a:r>
                        <a:rPr lang="en-GB" sz="1800" dirty="0" smtClean="0"/>
                        <a:t>Student</a:t>
                      </a:r>
                      <a:r>
                        <a:rPr lang="en-GB" sz="1800" baseline="0" dirty="0" smtClean="0"/>
                        <a:t> B</a:t>
                      </a:r>
                      <a:endParaRPr lang="en-GB" sz="1800" dirty="0"/>
                    </a:p>
                  </a:txBody>
                  <a:tcPr marL="91431" marR="91431" marT="45733" marB="45733"/>
                </a:tc>
                <a:tc>
                  <a:txBody>
                    <a:bodyPr/>
                    <a:lstStyle/>
                    <a:p>
                      <a:pPr algn="ctr"/>
                      <a:r>
                        <a:rPr lang="en-GB" sz="1800" dirty="0" smtClean="0"/>
                        <a:t>1</a:t>
                      </a:r>
                      <a:endParaRPr lang="en-GB" sz="1800" dirty="0"/>
                    </a:p>
                  </a:txBody>
                  <a:tcPr marL="91431" marR="91431" marT="45733" marB="45733"/>
                </a:tc>
                <a:tc>
                  <a:txBody>
                    <a:bodyPr/>
                    <a:lstStyle/>
                    <a:p>
                      <a:pPr algn="ctr"/>
                      <a:r>
                        <a:rPr lang="en-GB" sz="1800" dirty="0" smtClean="0"/>
                        <a:t>2</a:t>
                      </a:r>
                      <a:endParaRPr lang="en-GB" sz="1800" dirty="0"/>
                    </a:p>
                  </a:txBody>
                  <a:tcPr marL="91431" marR="91431" marT="45733" marB="45733"/>
                </a:tc>
                <a:tc>
                  <a:txBody>
                    <a:bodyPr/>
                    <a:lstStyle/>
                    <a:p>
                      <a:pPr algn="ctr"/>
                      <a:r>
                        <a:rPr lang="en-GB" sz="1800" dirty="0" smtClean="0"/>
                        <a:t>3</a:t>
                      </a:r>
                      <a:endParaRPr lang="en-GB" sz="1800" dirty="0"/>
                    </a:p>
                  </a:txBody>
                  <a:tcPr marL="91431" marR="91431" marT="45733" marB="45733"/>
                </a:tc>
                <a:tc>
                  <a:txBody>
                    <a:bodyPr/>
                    <a:lstStyle/>
                    <a:p>
                      <a:pPr algn="ctr"/>
                      <a:r>
                        <a:rPr lang="en-GB" sz="1800" dirty="0" smtClean="0"/>
                        <a:t>4</a:t>
                      </a:r>
                      <a:endParaRPr lang="en-GB" sz="1800" dirty="0"/>
                    </a:p>
                  </a:txBody>
                  <a:tcPr marL="91431" marR="91431" marT="45733" marB="45733"/>
                </a:tc>
                <a:tc>
                  <a:txBody>
                    <a:bodyPr/>
                    <a:lstStyle/>
                    <a:p>
                      <a:pPr algn="ctr"/>
                      <a:r>
                        <a:rPr lang="en-GB" sz="1800" dirty="0" smtClean="0"/>
                        <a:t>5</a:t>
                      </a:r>
                      <a:endParaRPr lang="en-GB" sz="1800" dirty="0"/>
                    </a:p>
                  </a:txBody>
                  <a:tcPr marL="91431" marR="91431" marT="45733" marB="45733"/>
                </a:tc>
                <a:tc>
                  <a:txBody>
                    <a:bodyPr/>
                    <a:lstStyle/>
                    <a:p>
                      <a:pPr algn="ctr"/>
                      <a:r>
                        <a:rPr lang="en-GB" sz="1800" dirty="0" smtClean="0"/>
                        <a:t>6</a:t>
                      </a:r>
                      <a:endParaRPr lang="en-GB" sz="1800" dirty="0"/>
                    </a:p>
                  </a:txBody>
                  <a:tcPr marL="91431" marR="91431" marT="45733" marB="45733"/>
                </a:tc>
                <a:tc>
                  <a:txBody>
                    <a:bodyPr/>
                    <a:lstStyle/>
                    <a:p>
                      <a:pPr algn="ctr"/>
                      <a:r>
                        <a:rPr lang="en-GB" sz="1800" dirty="0" smtClean="0"/>
                        <a:t>7</a:t>
                      </a:r>
                      <a:endParaRPr lang="en-GB" sz="1800" dirty="0"/>
                    </a:p>
                  </a:txBody>
                  <a:tcPr marL="91431" marR="91431" marT="45733" marB="45733"/>
                </a:tc>
                <a:tc>
                  <a:txBody>
                    <a:bodyPr/>
                    <a:lstStyle/>
                    <a:p>
                      <a:pPr algn="ctr"/>
                      <a:r>
                        <a:rPr lang="en-GB" sz="1800" dirty="0" smtClean="0"/>
                        <a:t>8</a:t>
                      </a:r>
                      <a:endParaRPr lang="en-GB" sz="1800" dirty="0"/>
                    </a:p>
                  </a:txBody>
                  <a:tcPr marL="91431" marR="91431" marT="45733" marB="45733"/>
                </a:tc>
                <a:tc>
                  <a:txBody>
                    <a:bodyPr/>
                    <a:lstStyle/>
                    <a:p>
                      <a:pPr algn="ctr"/>
                      <a:r>
                        <a:rPr lang="en-GB" sz="1800" dirty="0" smtClean="0"/>
                        <a:t>9</a:t>
                      </a:r>
                      <a:endParaRPr lang="en-GB" sz="1800" dirty="0"/>
                    </a:p>
                  </a:txBody>
                  <a:tcPr marL="91431" marR="91431" marT="45733" marB="45733"/>
                </a:tc>
              </a:tr>
              <a:tr h="370946">
                <a:tc>
                  <a:txBody>
                    <a:bodyPr/>
                    <a:lstStyle/>
                    <a:p>
                      <a:r>
                        <a:rPr lang="en-GB" sz="1800" b="1" dirty="0" smtClean="0">
                          <a:solidFill>
                            <a:srgbClr val="FF0000"/>
                          </a:solidFill>
                        </a:rPr>
                        <a:t>Target</a:t>
                      </a:r>
                      <a:r>
                        <a:rPr lang="en-GB" sz="1800" b="1" baseline="0" dirty="0" smtClean="0">
                          <a:solidFill>
                            <a:srgbClr val="FF0000"/>
                          </a:solidFill>
                        </a:rPr>
                        <a:t> = 3</a:t>
                      </a:r>
                      <a:endParaRPr lang="en-GB" sz="1800" b="1" dirty="0">
                        <a:solidFill>
                          <a:srgbClr val="FF0000"/>
                        </a:solidFill>
                      </a:endParaRPr>
                    </a:p>
                  </a:txBody>
                  <a:tcPr marL="91431" marR="91431" marT="45733" marB="45733"/>
                </a:tc>
                <a:tc>
                  <a:txBody>
                    <a:bodyPr/>
                    <a:lstStyle/>
                    <a:p>
                      <a:pPr algn="ctr"/>
                      <a:r>
                        <a:rPr lang="en-GB" sz="1800" dirty="0" smtClean="0"/>
                        <a:t>3</a:t>
                      </a:r>
                      <a:endParaRPr lang="en-GB" sz="1800" dirty="0"/>
                    </a:p>
                  </a:txBody>
                  <a:tcPr marL="91431" marR="91431" marT="45733" marB="45733"/>
                </a:tc>
                <a:tc>
                  <a:txBody>
                    <a:bodyPr/>
                    <a:lstStyle/>
                    <a:p>
                      <a:pPr algn="ctr"/>
                      <a:r>
                        <a:rPr lang="en-GB" sz="1800" dirty="0" smtClean="0"/>
                        <a:t>10</a:t>
                      </a:r>
                      <a:endParaRPr lang="en-GB" sz="1800" dirty="0"/>
                    </a:p>
                  </a:txBody>
                  <a:tcPr marL="91431" marR="91431" marT="45733" marB="45733"/>
                </a:tc>
                <a:tc>
                  <a:txBody>
                    <a:bodyPr/>
                    <a:lstStyle/>
                    <a:p>
                      <a:pPr algn="ctr"/>
                      <a:r>
                        <a:rPr lang="en-GB" sz="1800" b="1" dirty="0" smtClean="0">
                          <a:solidFill>
                            <a:srgbClr val="FF0000"/>
                          </a:solidFill>
                        </a:rPr>
                        <a:t>26</a:t>
                      </a:r>
                      <a:endParaRPr lang="en-GB" sz="1800" b="1" dirty="0">
                        <a:solidFill>
                          <a:srgbClr val="FF0000"/>
                        </a:solidFill>
                      </a:endParaRPr>
                    </a:p>
                  </a:txBody>
                  <a:tcPr marL="91431" marR="91431" marT="45733" marB="45733"/>
                </a:tc>
                <a:tc>
                  <a:txBody>
                    <a:bodyPr/>
                    <a:lstStyle/>
                    <a:p>
                      <a:pPr algn="ctr"/>
                      <a:r>
                        <a:rPr lang="en-GB" sz="1800" b="0" dirty="0" smtClean="0">
                          <a:solidFill>
                            <a:schemeClr val="tx1"/>
                          </a:solidFill>
                        </a:rPr>
                        <a:t>20</a:t>
                      </a:r>
                      <a:endParaRPr lang="en-GB" sz="1800" b="0" dirty="0">
                        <a:solidFill>
                          <a:schemeClr val="tx1"/>
                        </a:solidFill>
                      </a:endParaRPr>
                    </a:p>
                  </a:txBody>
                  <a:tcPr marL="91431" marR="91431" marT="45733" marB="45733"/>
                </a:tc>
                <a:tc>
                  <a:txBody>
                    <a:bodyPr/>
                    <a:lstStyle/>
                    <a:p>
                      <a:pPr algn="ctr"/>
                      <a:r>
                        <a:rPr lang="en-GB" sz="1800" dirty="0" smtClean="0"/>
                        <a:t>18</a:t>
                      </a:r>
                      <a:endParaRPr lang="en-GB" sz="1800" dirty="0"/>
                    </a:p>
                  </a:txBody>
                  <a:tcPr marL="91431" marR="91431" marT="45733" marB="45733"/>
                </a:tc>
                <a:tc>
                  <a:txBody>
                    <a:bodyPr/>
                    <a:lstStyle/>
                    <a:p>
                      <a:pPr algn="ctr"/>
                      <a:r>
                        <a:rPr lang="en-GB" sz="1800" dirty="0" smtClean="0"/>
                        <a:t>12</a:t>
                      </a:r>
                      <a:endParaRPr lang="en-GB" sz="1800" dirty="0"/>
                    </a:p>
                  </a:txBody>
                  <a:tcPr marL="91431" marR="91431" marT="45733" marB="45733"/>
                </a:tc>
                <a:tc>
                  <a:txBody>
                    <a:bodyPr/>
                    <a:lstStyle/>
                    <a:p>
                      <a:pPr algn="ctr"/>
                      <a:r>
                        <a:rPr lang="en-GB" sz="1800" dirty="0" smtClean="0"/>
                        <a:t>7</a:t>
                      </a:r>
                      <a:endParaRPr lang="en-GB" sz="1800" dirty="0"/>
                    </a:p>
                  </a:txBody>
                  <a:tcPr marL="91431" marR="91431" marT="45733" marB="45733"/>
                </a:tc>
                <a:tc>
                  <a:txBody>
                    <a:bodyPr/>
                    <a:lstStyle/>
                    <a:p>
                      <a:pPr algn="ctr"/>
                      <a:r>
                        <a:rPr lang="en-GB" sz="1800" dirty="0" smtClean="0"/>
                        <a:t>3</a:t>
                      </a:r>
                      <a:endParaRPr lang="en-GB" sz="1800" dirty="0"/>
                    </a:p>
                  </a:txBody>
                  <a:tcPr marL="91431" marR="91431" marT="45733" marB="45733"/>
                </a:tc>
                <a:tc>
                  <a:txBody>
                    <a:bodyPr/>
                    <a:lstStyle/>
                    <a:p>
                      <a:pPr algn="ctr"/>
                      <a:r>
                        <a:rPr lang="en-GB" sz="1800" dirty="0" smtClean="0"/>
                        <a:t>1</a:t>
                      </a:r>
                      <a:endParaRPr lang="en-GB" sz="1800" dirty="0"/>
                    </a:p>
                  </a:txBody>
                  <a:tcPr marL="91431" marR="91431" marT="45733" marB="45733"/>
                </a:tc>
              </a:tr>
              <a:tr h="370946">
                <a:tc gridSpan="10">
                  <a:txBody>
                    <a:bodyPr/>
                    <a:lstStyle/>
                    <a:p>
                      <a:pPr algn="ctr"/>
                      <a:r>
                        <a:rPr lang="en-GB" sz="1800" dirty="0" smtClean="0"/>
                        <a:t>Chance (%)</a:t>
                      </a:r>
                      <a:endParaRPr lang="en-GB" sz="1800" dirty="0"/>
                    </a:p>
                  </a:txBody>
                  <a:tcPr marL="91431" marR="91431" marT="45733" marB="45733"/>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r>
            </a:tbl>
          </a:graphicData>
        </a:graphic>
      </p:graphicFrame>
    </p:spTree>
    <p:extLst>
      <p:ext uri="{BB962C8B-B14F-4D97-AF65-F5344CB8AC3E}">
        <p14:creationId xmlns:p14="http://schemas.microsoft.com/office/powerpoint/2010/main" val="397534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8" name="Content Placeholder 2"/>
          <p:cNvSpPr txBox="1">
            <a:spLocks/>
          </p:cNvSpPr>
          <p:nvPr/>
        </p:nvSpPr>
        <p:spPr>
          <a:xfrm>
            <a:off x="795980" y="2163807"/>
            <a:ext cx="7543800" cy="195785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en-GB" dirty="0">
                <a:solidFill>
                  <a:srgbClr val="CE0F42"/>
                </a:solidFill>
              </a:rPr>
              <a:t>Benchmarks are </a:t>
            </a:r>
            <a:r>
              <a:rPr lang="en-GB" b="1" dirty="0">
                <a:solidFill>
                  <a:srgbClr val="CE0F42"/>
                </a:solidFill>
              </a:rPr>
              <a:t>not</a:t>
            </a:r>
            <a:r>
              <a:rPr lang="en-GB" dirty="0">
                <a:solidFill>
                  <a:srgbClr val="CE0F42"/>
                </a:solidFill>
              </a:rPr>
              <a:t> prophecies.</a:t>
            </a:r>
          </a:p>
          <a:p>
            <a:pPr marL="91440" indent="-91440">
              <a:defRPr/>
            </a:pPr>
            <a:r>
              <a:rPr lang="en-GB" dirty="0">
                <a:solidFill>
                  <a:srgbClr val="CE0F42"/>
                </a:solidFill>
              </a:rPr>
              <a:t> Just because many students progressed from a particular KS2 score to a particular GCSE outcome </a:t>
            </a:r>
            <a:r>
              <a:rPr lang="en-GB" b="1" dirty="0">
                <a:solidFill>
                  <a:srgbClr val="CE0F42"/>
                </a:solidFill>
              </a:rPr>
              <a:t>doesn't mean </a:t>
            </a:r>
            <a:r>
              <a:rPr lang="en-GB" dirty="0">
                <a:solidFill>
                  <a:srgbClr val="CE0F42"/>
                </a:solidFill>
              </a:rPr>
              <a:t>that this student with their particular circumstances is destined to follow suit</a:t>
            </a:r>
            <a:r>
              <a:rPr lang="en-GB" dirty="0" smtClean="0">
                <a:solidFill>
                  <a:srgbClr val="CE0F42"/>
                </a:solidFill>
              </a:rPr>
              <a:t>.</a:t>
            </a:r>
          </a:p>
          <a:p>
            <a:pPr marL="91440" indent="-91440">
              <a:defRPr/>
            </a:pPr>
            <a:r>
              <a:rPr lang="en-GB" dirty="0" smtClean="0">
                <a:solidFill>
                  <a:srgbClr val="CE0F42"/>
                </a:solidFill>
              </a:rPr>
              <a:t>What did some students do to be different from the majority of other students just like them?</a:t>
            </a:r>
          </a:p>
          <a:p>
            <a:pPr marL="91440" indent="-91440">
              <a:defRPr/>
            </a:pPr>
            <a:r>
              <a:rPr lang="en-GB" dirty="0" smtClean="0">
                <a:solidFill>
                  <a:srgbClr val="CE0F42"/>
                </a:solidFill>
              </a:rPr>
              <a:t>Why can’t that student be YOU?</a:t>
            </a:r>
            <a:endParaRPr lang="en-GB" dirty="0">
              <a:solidFill>
                <a:srgbClr val="CE0F42"/>
              </a:solidFill>
            </a:endParaRPr>
          </a:p>
        </p:txBody>
      </p:sp>
    </p:spTree>
    <p:extLst>
      <p:ext uri="{BB962C8B-B14F-4D97-AF65-F5344CB8AC3E}">
        <p14:creationId xmlns:p14="http://schemas.microsoft.com/office/powerpoint/2010/main" val="386704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8280" y="148281"/>
            <a:ext cx="8839200" cy="5988908"/>
          </a:xfrm>
          <a:prstGeom prst="roundRect">
            <a:avLst>
              <a:gd name="adj" fmla="val 4104"/>
            </a:avLst>
          </a:prstGeom>
          <a:noFill/>
          <a:ln>
            <a:solidFill>
              <a:srgbClr val="CE0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168" y="5502875"/>
            <a:ext cx="2081425" cy="1561069"/>
          </a:xfrm>
          <a:prstGeom prst="rect">
            <a:avLst/>
          </a:prstGeom>
        </p:spPr>
      </p:pic>
      <p:sp>
        <p:nvSpPr>
          <p:cNvPr id="7" name="Title 1"/>
          <p:cNvSpPr txBox="1">
            <a:spLocks/>
          </p:cNvSpPr>
          <p:nvPr/>
        </p:nvSpPr>
        <p:spPr>
          <a:xfrm>
            <a:off x="609023" y="427420"/>
            <a:ext cx="7917714" cy="847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600" b="1" dirty="0" smtClean="0">
                <a:solidFill>
                  <a:srgbClr val="CE0F42"/>
                </a:solidFill>
                <a:effectLst>
                  <a:outerShdw blurRad="38100" dist="38100" dir="2700000" algn="tl">
                    <a:srgbClr val="000000">
                      <a:alpha val="43137"/>
                    </a:srgbClr>
                  </a:outerShdw>
                </a:effectLst>
              </a:rPr>
              <a:t>Do you know who this is?</a:t>
            </a:r>
            <a:endParaRPr lang="en-GB" altLang="en-US" sz="3600" b="1" dirty="0">
              <a:solidFill>
                <a:srgbClr val="CE0F42"/>
              </a:solidFill>
              <a:effectLst>
                <a:outerShdw blurRad="38100" dist="38100" dir="2700000" algn="tl">
                  <a:srgbClr val="000000">
                    <a:alpha val="43137"/>
                  </a:srgbClr>
                </a:outerShdw>
              </a:effectLst>
            </a:endParaRPr>
          </a:p>
        </p:txBody>
      </p:sp>
      <p:cxnSp>
        <p:nvCxnSpPr>
          <p:cNvPr id="10" name="Straight Connector 9"/>
          <p:cNvCxnSpPr/>
          <p:nvPr/>
        </p:nvCxnSpPr>
        <p:spPr>
          <a:xfrm>
            <a:off x="148280" y="1268627"/>
            <a:ext cx="8839200" cy="16476"/>
          </a:xfrm>
          <a:prstGeom prst="line">
            <a:avLst/>
          </a:prstGeom>
          <a:ln w="12700">
            <a:solidFill>
              <a:srgbClr val="CE0F4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1702654"/>
            <a:ext cx="3055897" cy="407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1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2745</Words>
  <Application>Microsoft Office PowerPoint</Application>
  <PresentationFormat>On-screen Show (4:3)</PresentationFormat>
  <Paragraphs>502</Paragraphs>
  <Slides>56</Slides>
  <Notes>40</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to “STEP UP” to GCSEs</vt:lpstr>
      <vt:lpstr>PowerPoint Presentation</vt:lpstr>
      <vt:lpstr>Some students’ responses to “stepping up” to GCSEs</vt:lpstr>
      <vt:lpstr>What is stress?</vt:lpstr>
      <vt:lpstr>What factors contribute to stress?</vt:lpstr>
      <vt:lpstr>PowerPoint Presentation</vt:lpstr>
      <vt:lpstr>How can we stay calm and manage  our anxiety  levels?</vt:lpstr>
      <vt:lpstr>Make a start</vt:lpstr>
      <vt:lpstr>PowerPoint Presentation</vt:lpstr>
      <vt:lpstr>PowerPoint Presentation</vt:lpstr>
      <vt:lpstr>PowerPoint Presentation</vt:lpstr>
      <vt:lpstr>PowerPoint Presentation</vt:lpstr>
      <vt:lpstr> Look at your diet :  Energy boosting Foods </vt:lpstr>
      <vt:lpstr> One of the best ways to maximise    your focus is to stay hydrated </vt:lpstr>
      <vt:lpstr>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 Build</cp:lastModifiedBy>
  <cp:revision>53</cp:revision>
  <dcterms:created xsi:type="dcterms:W3CDTF">2018-09-26T07:13:50Z</dcterms:created>
  <dcterms:modified xsi:type="dcterms:W3CDTF">2021-09-30T12:11:55Z</dcterms:modified>
</cp:coreProperties>
</file>